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824" r:id="rId1"/>
    <p:sldMasterId id="2147483891" r:id="rId2"/>
  </p:sldMasterIdLst>
  <p:notesMasterIdLst>
    <p:notesMasterId r:id="rId15"/>
  </p:notesMasterIdLst>
  <p:handoutMasterIdLst>
    <p:handoutMasterId r:id="rId16"/>
  </p:handoutMasterIdLst>
  <p:sldIdLst>
    <p:sldId id="2142534028" r:id="rId3"/>
    <p:sldId id="2142534033" r:id="rId4"/>
    <p:sldId id="2142534034" r:id="rId5"/>
    <p:sldId id="2142534035" r:id="rId6"/>
    <p:sldId id="2142534036" r:id="rId7"/>
    <p:sldId id="2142534037" r:id="rId8"/>
    <p:sldId id="263" r:id="rId9"/>
    <p:sldId id="2142532437" r:id="rId10"/>
    <p:sldId id="2142534030" r:id="rId11"/>
    <p:sldId id="2142534031" r:id="rId12"/>
    <p:sldId id="2142534038" r:id="rId13"/>
    <p:sldId id="308" r:id="rId14"/>
  </p:sldIdLst>
  <p:sldSz cx="9144000" cy="5143500" type="screen16x9"/>
  <p:notesSz cx="6858000" cy="9144000"/>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Anderson" initials="ZA" lastIdx="25" clrIdx="0">
    <p:extLst>
      <p:ext uri="{19B8F6BF-5375-455C-9EA6-DF929625EA0E}">
        <p15:presenceInfo xmlns:p15="http://schemas.microsoft.com/office/powerpoint/2012/main" userId="S::zanderson@vsapartners.com::b6da4b55-2f36-4779-ba8b-606d779a32e3" providerId="AD"/>
      </p:ext>
    </p:extLst>
  </p:cmAuthor>
  <p:cmAuthor id="2" name="Liz Sadler" initials="LS" lastIdx="36" clrIdx="1">
    <p:extLst>
      <p:ext uri="{19B8F6BF-5375-455C-9EA6-DF929625EA0E}">
        <p15:presenceInfo xmlns:p15="http://schemas.microsoft.com/office/powerpoint/2012/main" userId="Liz Sadl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EFBF"/>
    <a:srgbClr val="000000"/>
    <a:srgbClr val="0D62FF"/>
    <a:srgbClr val="002D9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031"/>
    <p:restoredTop sz="82585"/>
  </p:normalViewPr>
  <p:slideViewPr>
    <p:cSldViewPr snapToGrid="0" snapToObjects="1">
      <p:cViewPr varScale="1">
        <p:scale>
          <a:sx n="134" d="100"/>
          <a:sy n="134" d="100"/>
        </p:scale>
        <p:origin x="528" y="176"/>
      </p:cViewPr>
      <p:guideLst>
        <p:guide orient="horz" pos="1620"/>
        <p:guide pos="2880"/>
      </p:guideLst>
    </p:cSldViewPr>
  </p:slideViewPr>
  <p:outlineViewPr>
    <p:cViewPr>
      <p:scale>
        <a:sx n="33" d="100"/>
        <a:sy n="33" d="100"/>
      </p:scale>
      <p:origin x="0" y="-868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70" d="100"/>
          <a:sy n="170" d="100"/>
        </p:scale>
        <p:origin x="2744" y="1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oleObject" Target="file:///C:\sudam\projects\2020\NVIDIA%20RAP%20LAB\IBM%20ESS%203000%20performance%20with%208%20DGX%20A100%20nod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r>
              <a:rPr lang="en-US" sz="1000" dirty="0"/>
              <a:t>Linear Scaling</a:t>
            </a:r>
          </a:p>
        </c:rich>
      </c:tx>
      <c:layout>
        <c:manualLayout>
          <c:xMode val="edge"/>
          <c:yMode val="edge"/>
          <c:x val="8.6167757321665275E-2"/>
          <c:y val="0"/>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870603674540682"/>
          <c:y val="0.17634259259259263"/>
          <c:w val="0.83129396325459315"/>
          <c:h val="0.62271617089530473"/>
        </c:manualLayout>
      </c:layout>
      <c:barChart>
        <c:barDir val="col"/>
        <c:grouping val="clustered"/>
        <c:varyColors val="0"/>
        <c:ser>
          <c:idx val="0"/>
          <c:order val="0"/>
          <c:tx>
            <c:strRef>
              <c:f>'DGX A100 fio BW'!$D$18</c:f>
              <c:strCache>
                <c:ptCount val="1"/>
                <c:pt idx="0">
                  <c:v>Read GB/s</c:v>
                </c:pt>
              </c:strCache>
            </c:strRef>
          </c:tx>
          <c:spPr>
            <a:solidFill>
              <a:schemeClr val="accent2"/>
            </a:solidFill>
            <a:ln>
              <a:noFill/>
            </a:ln>
            <a:effectLst/>
          </c:spPr>
          <c:invertIfNegative val="0"/>
          <c:dLbls>
            <c:dLbl>
              <c:idx val="0"/>
              <c:tx>
                <c:rich>
                  <a:bodyPr/>
                  <a:lstStyle/>
                  <a:p>
                    <a:fld id="{4AE289BA-BBBB-6C4A-BD0B-1350E6BA39D6}" type="VALUE">
                      <a:rPr lang="en-US" smtClean="0"/>
                      <a:pPr/>
                      <a:t>[VALUE]</a:t>
                    </a:fld>
                    <a:r>
                      <a:rPr lang="en-US" dirty="0"/>
                      <a:t>GB/s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0B-474E-997A-C2BC61E3D6D7}"/>
                </c:ext>
              </c:extLst>
            </c:dLbl>
            <c:dLbl>
              <c:idx val="1"/>
              <c:tx>
                <c:rich>
                  <a:bodyPr/>
                  <a:lstStyle/>
                  <a:p>
                    <a:fld id="{529CDFD0-E1A7-4948-8642-8A5E3558F978}" type="VALUE">
                      <a:rPr lang="en-US" smtClean="0"/>
                      <a:pPr/>
                      <a:t>[VALUE]</a:t>
                    </a:fld>
                    <a:r>
                      <a:rPr lang="en-US" dirty="0"/>
                      <a:t> GB/s</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0B-474E-997A-C2BC61E3D6D7}"/>
                </c:ext>
              </c:extLst>
            </c:dLbl>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'DGX A100 fio BW'!$D$19:$D$20</c:f>
              <c:numCache>
                <c:formatCode>General</c:formatCode>
                <c:ptCount val="2"/>
                <c:pt idx="0">
                  <c:v>48.7</c:v>
                </c:pt>
                <c:pt idx="1">
                  <c:v>94.2</c:v>
                </c:pt>
              </c:numCache>
            </c:numRef>
          </c:val>
          <c:extLst>
            <c:ext xmlns:c16="http://schemas.microsoft.com/office/drawing/2014/chart" uri="{C3380CC4-5D6E-409C-BE32-E72D297353CC}">
              <c16:uniqueId val="{00000002-EC0B-474E-997A-C2BC61E3D6D7}"/>
            </c:ext>
          </c:extLst>
        </c:ser>
        <c:dLbls>
          <c:showLegendKey val="0"/>
          <c:showVal val="0"/>
          <c:showCatName val="0"/>
          <c:showSerName val="0"/>
          <c:showPercent val="0"/>
          <c:showBubbleSize val="0"/>
        </c:dLbls>
        <c:gapWidth val="219"/>
        <c:overlap val="-27"/>
        <c:axId val="496997616"/>
        <c:axId val="2068329712"/>
      </c:barChart>
      <c:catAx>
        <c:axId val="496997616"/>
        <c:scaling>
          <c:orientation val="minMax"/>
        </c:scaling>
        <c:delete val="0"/>
        <c:axPos val="b"/>
        <c:title>
          <c:tx>
            <c:rich>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r>
                  <a:rPr lang="en-US" sz="600" dirty="0"/>
                  <a:t># of IBM ESS 3000 systems</a:t>
                </a:r>
              </a:p>
            </c:rich>
          </c:tx>
          <c:overlay val="0"/>
          <c:spPr>
            <a:noFill/>
            <a:ln>
              <a:noFill/>
            </a:ln>
            <a:effectLst/>
          </c:spPr>
          <c:txPr>
            <a:bodyPr rot="0" spcFirstLastPara="1" vertOverflow="ellipsis" vert="horz" wrap="square" anchor="ctr" anchorCtr="1"/>
            <a:lstStyle/>
            <a:p>
              <a:pPr>
                <a:defRPr sz="600" b="0" i="0" u="none" strike="noStrike" kern="1200" baseline="0">
                  <a:solidFill>
                    <a:schemeClr val="tx1"/>
                  </a:solidFill>
                  <a:latin typeface="+mn-lt"/>
                  <a:ea typeface="+mn-ea"/>
                  <a:cs typeface="+mn-cs"/>
                </a:defRPr>
              </a:pPr>
              <a:endParaRPr lang="en-US"/>
            </a:p>
          </c:txPr>
        </c:title>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400" b="0" i="0" u="none" strike="noStrike" kern="1200" baseline="0">
                <a:solidFill>
                  <a:schemeClr val="tx1"/>
                </a:solidFill>
                <a:latin typeface="+mn-lt"/>
                <a:ea typeface="+mn-ea"/>
                <a:cs typeface="+mn-cs"/>
              </a:defRPr>
            </a:pPr>
            <a:endParaRPr lang="en-US"/>
          </a:p>
        </c:txPr>
        <c:crossAx val="2068329712"/>
        <c:crosses val="autoZero"/>
        <c:auto val="1"/>
        <c:lblAlgn val="ctr"/>
        <c:lblOffset val="100"/>
        <c:noMultiLvlLbl val="0"/>
      </c:catAx>
      <c:valAx>
        <c:axId val="2068329712"/>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400" b="0" i="0" u="none" strike="noStrike" kern="1200" baseline="0">
                    <a:solidFill>
                      <a:schemeClr val="tx1"/>
                    </a:solidFill>
                    <a:latin typeface="+mn-lt"/>
                    <a:ea typeface="+mn-ea"/>
                    <a:cs typeface="+mn-cs"/>
                  </a:defRPr>
                </a:pPr>
                <a:r>
                  <a:rPr lang="en-US" dirty="0"/>
                  <a:t>GB/s</a:t>
                </a:r>
              </a:p>
            </c:rich>
          </c:tx>
          <c:overlay val="0"/>
          <c:spPr>
            <a:noFill/>
            <a:ln>
              <a:noFill/>
            </a:ln>
            <a:effectLst/>
          </c:spPr>
          <c:txPr>
            <a:bodyPr rot="-5400000" spcFirstLastPara="1" vertOverflow="ellipsis" vert="horz" wrap="square" anchor="ctr" anchorCtr="1"/>
            <a:lstStyle/>
            <a:p>
              <a:pPr>
                <a:defRPr sz="4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400" b="0" i="0" u="none" strike="noStrike" kern="1200" baseline="0">
                <a:solidFill>
                  <a:schemeClr val="tx1"/>
                </a:solidFill>
                <a:latin typeface="+mn-lt"/>
                <a:ea typeface="+mn-ea"/>
                <a:cs typeface="+mn-cs"/>
              </a:defRPr>
            </a:pPr>
            <a:endParaRPr lang="en-US"/>
          </a:p>
        </c:txPr>
        <c:crossAx val="496997616"/>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2">
          <a:lumMod val="60000"/>
          <a:lumOff val="40000"/>
        </a:schemeClr>
      </a:solidFill>
    </a:ln>
    <a:effectLst/>
  </c:spPr>
  <c:txPr>
    <a:bodyPr/>
    <a:lstStyle/>
    <a:p>
      <a:pPr>
        <a:defRPr sz="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Arial" panose="020B0604020202020204" pitchFamily="34" charset="0"/>
                <a:ea typeface="IBM Plex Sans" charset="0"/>
                <a:cs typeface="Arial" panose="020B0604020202020204" pitchFamily="34" charset="0"/>
              </a:rPr>
              <a:pPr algn="l"/>
              <a:t>‹#›</a:t>
            </a:fld>
            <a:endParaRPr lang="en-US" sz="600">
              <a:solidFill>
                <a:schemeClr val="bg1"/>
              </a:solidFill>
              <a:latin typeface="Arial" panose="020B0604020202020204" pitchFamily="34" charset="0"/>
              <a:ea typeface="IBM Plex Sans" charset="0"/>
              <a:cs typeface="Arial" panose="020B0604020202020204" pitchFamily="34"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a:solidFill>
                  <a:schemeClr val="bg1"/>
                </a:solidFill>
                <a:latin typeface="Arial" panose="020B0604020202020204" pitchFamily="34" charset="0"/>
                <a:ea typeface="IBM Plex Sans" charset="0"/>
                <a:cs typeface="Arial" panose="020B0604020202020204" pitchFamily="34" charset="0"/>
              </a:rPr>
              <a:t>Group Name / DOC ID / Month XX, 2020 / © 2020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599"/>
            <a:ext cx="3328000" cy="1872000"/>
          </a:xfrm>
          <a:prstGeom prst="rect">
            <a:avLst/>
          </a:prstGeom>
          <a:noFill/>
          <a:ln w="12700">
            <a:solidFill>
              <a:prstClr val="black"/>
            </a:solidFill>
          </a:ln>
        </p:spPr>
        <p:txBody>
          <a:bodyPr vert="horz" lIns="91440" tIns="45720" rIns="91440" bIns="45720" rtlCol="0" anchor="ctr"/>
          <a:lstStyle/>
          <a:p>
            <a:endParaRPr lang="en-US"/>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69328" y="2247900"/>
            <a:ext cx="6732000" cy="64080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Slide Number Placeholder 6"/>
          <p:cNvSpPr>
            <a:spLocks noGrp="1"/>
          </p:cNvSpPr>
          <p:nvPr>
            <p:ph type="sldNum" sz="quarter" idx="5"/>
          </p:nvPr>
        </p:nvSpPr>
        <p:spPr>
          <a:xfrm>
            <a:off x="69328" y="8786976"/>
            <a:ext cx="338328" cy="228600"/>
          </a:xfrm>
          <a:prstGeom prst="rect">
            <a:avLst/>
          </a:prstGeom>
        </p:spPr>
        <p:txBody>
          <a:bodyPr vert="horz" lIns="0" tIns="0" rIns="0" bIns="0" rtlCol="0" anchor="b"/>
          <a:lstStyle>
            <a:lvl1pPr algn="l">
              <a:defRPr sz="800" b="0"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6E2E38B8-B0B4-AD41-AC6E-B781F46A9FD3}" type="slidenum">
              <a:rPr lang="en-US" smtClean="0"/>
              <a:pPr/>
              <a:t>‹#›</a:t>
            </a:fld>
            <a:endParaRPr lang="en-US"/>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0"/>
      </a:spcBef>
      <a:defRPr sz="1000" b="0" i="0" kern="1200">
        <a:solidFill>
          <a:schemeClr val="bg1"/>
        </a:solidFill>
        <a:latin typeface="Arial" panose="020B0604020202020204" pitchFamily="34" charset="0"/>
        <a:ea typeface="+mn-ea"/>
        <a:cs typeface="Arial" panose="020B0604020202020204" pitchFamily="34" charset="0"/>
      </a:defRPr>
    </a:lvl1pPr>
    <a:lvl2pPr marL="174625" indent="-169863" algn="l" defTabSz="914400" rtl="0" eaLnBrk="1" latinLnBrk="0" hangingPunct="1">
      <a:spcBef>
        <a:spcPts val="0"/>
      </a:spcBef>
      <a:buFont typeface="Arial" panose="020B0604020202020204" pitchFamily="34" charset="0"/>
      <a:buChar char="•"/>
      <a:tabLst/>
      <a:defRPr sz="1000" b="0" i="0" kern="1200">
        <a:solidFill>
          <a:schemeClr val="bg1"/>
        </a:solidFill>
        <a:latin typeface="Arial" panose="020B0604020202020204" pitchFamily="34" charset="0"/>
        <a:ea typeface="+mn-ea"/>
        <a:cs typeface="Arial" panose="020B0604020202020204" pitchFamily="34" charset="0"/>
      </a:defRPr>
    </a:lvl2pPr>
    <a:lvl3pPr marL="347472" indent="-173736" algn="l" defTabSz="914400" rtl="0" eaLnBrk="1" latinLnBrk="0" hangingPunct="1">
      <a:spcBef>
        <a:spcPts val="0"/>
      </a:spcBef>
      <a:buFont typeface="Arial" panose="020B0604020202020204" pitchFamily="34" charset="0"/>
      <a:buChar char="•"/>
      <a:tabLst/>
      <a:defRPr sz="1000" b="0" i="0" kern="1200">
        <a:solidFill>
          <a:schemeClr val="bg1"/>
        </a:solidFill>
        <a:latin typeface="Arial" panose="020B0604020202020204" pitchFamily="34" charset="0"/>
        <a:ea typeface="+mn-ea"/>
        <a:cs typeface="Arial" panose="020B0604020202020204" pitchFamily="34" charset="0"/>
      </a:defRPr>
    </a:lvl3pPr>
    <a:lvl4pPr marL="630936" indent="-173736" algn="l" defTabSz="914400" rtl="0" eaLnBrk="1" latinLnBrk="0" hangingPunct="1">
      <a:spcBef>
        <a:spcPts val="0"/>
      </a:spcBef>
      <a:buFont typeface="Arial" panose="020B0604020202020204" pitchFamily="34" charset="0"/>
      <a:buChar char="•"/>
      <a:tabLst/>
      <a:defRPr sz="1000" b="0" i="0" kern="1200">
        <a:solidFill>
          <a:schemeClr val="bg1"/>
        </a:solidFill>
        <a:latin typeface="Arial" panose="020B0604020202020204" pitchFamily="34" charset="0"/>
        <a:ea typeface="+mn-ea"/>
        <a:cs typeface="Arial" panose="020B0604020202020204" pitchFamily="34" charset="0"/>
      </a:defRPr>
    </a:lvl4pPr>
    <a:lvl5pPr marL="174625" marR="0" indent="-169863" algn="l" defTabSz="914400" rtl="0" eaLnBrk="1" fontAlgn="base" latinLnBrk="0" hangingPunct="1">
      <a:lnSpc>
        <a:spcPct val="100000"/>
      </a:lnSpc>
      <a:spcBef>
        <a:spcPts val="600"/>
      </a:spcBef>
      <a:spcAft>
        <a:spcPct val="0"/>
      </a:spcAft>
      <a:buClr>
        <a:srgbClr val="000000"/>
      </a:buClr>
      <a:buSzTx/>
      <a:buFont typeface="IBM Plex Sans" charset="-120"/>
      <a:buChar char="»"/>
      <a:tabLst/>
      <a:defRPr sz="1000" b="0" i="0"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veloper.nvidia.com/blog/gpudirect-storag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mages.nvidia.com/aem-dam/Solutions/Data-Center/gated-resources/nvidia-dgx-superpod-a100.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veloper.nvidia.com/gpudirect-storag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The adoption of GPU-accelerated computing infrastructure has become imperative to support deep learning (DL) and other computationally intensive workloads. GPUs enable working with large data sets and real-time streaming that is not possible on other platforms. However, accelerated computing needs to be matched with storage and networking that is also capable of large, diverse, and real-time data management.</a:t>
            </a:r>
          </a:p>
          <a:p>
            <a:endParaRPr lang="en-US" dirty="0"/>
          </a:p>
          <a:p>
            <a:r>
              <a:rPr lang="en-US" dirty="0"/>
              <a:t>This presentation discusses scaling client’s AI infrastructures with IBM Storge and NVIDIA DGX.</a:t>
            </a:r>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Tree>
    <p:extLst>
      <p:ext uri="{BB962C8B-B14F-4D97-AF65-F5344CB8AC3E}">
        <p14:creationId xmlns:p14="http://schemas.microsoft.com/office/powerpoint/2010/main" val="1640021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pPr lvl="0">
              <a:defRPr/>
            </a:pPr>
            <a:r>
              <a:rPr lang="en-US" dirty="0"/>
              <a:t>This slide is self-explanatory.</a:t>
            </a:r>
          </a:p>
          <a:p>
            <a:pPr lvl="0">
              <a:defRPr/>
            </a:pPr>
            <a:endParaRPr lang="en-US" dirty="0"/>
          </a:p>
          <a:p>
            <a:r>
              <a:rPr lang="en-US" b="1" dirty="0"/>
              <a:t>Notes:</a:t>
            </a:r>
          </a:p>
          <a:p>
            <a:pPr marL="171450" indent="-171450">
              <a:buFont typeface="Arial" panose="020B0604020202020204" pitchFamily="34" charset="0"/>
              <a:buChar char="•"/>
            </a:pPr>
            <a:r>
              <a:rPr lang="en-US" dirty="0"/>
              <a:t>GB/s = Gigabytes per second</a:t>
            </a:r>
          </a:p>
          <a:p>
            <a:pPr marL="171450" indent="-171450">
              <a:buFont typeface="Arial" panose="020B0604020202020204" pitchFamily="34" charset="0"/>
              <a:buChar char="•"/>
            </a:pPr>
            <a:r>
              <a:rPr lang="en-US" dirty="0"/>
              <a:t>Gb/s = Gigabits per second</a:t>
            </a:r>
          </a:p>
          <a:p>
            <a:pPr marL="171450" indent="-171450">
              <a:buFont typeface="Arial" panose="020B0604020202020204" pitchFamily="34" charset="0"/>
              <a:buChar char="•"/>
            </a:pPr>
            <a:r>
              <a:rPr lang="en-US" dirty="0"/>
              <a:t>CPU = Central processing unit</a:t>
            </a:r>
          </a:p>
          <a:p>
            <a:pPr marL="171450" indent="-171450">
              <a:buFont typeface="Arial" panose="020B0604020202020204" pitchFamily="34" charset="0"/>
              <a:buChar char="•"/>
            </a:pPr>
            <a:r>
              <a:rPr lang="en-US" dirty="0"/>
              <a:t>GPU = Graphics processing unit</a:t>
            </a:r>
          </a:p>
          <a:p>
            <a:pPr marL="171450" indent="-171450">
              <a:buFont typeface="Arial" panose="020B0604020202020204" pitchFamily="34" charset="0"/>
              <a:buChar char="•"/>
            </a:pPr>
            <a:endParaRPr lang="en-US" dirty="0"/>
          </a:p>
          <a:p>
            <a:pPr lvl="0">
              <a:defRPr/>
            </a:pPr>
            <a:r>
              <a:rPr lang="en-US" b="1" dirty="0"/>
              <a:t>Links:</a:t>
            </a:r>
            <a:endParaRPr lang="en-US" dirty="0"/>
          </a:p>
          <a:p>
            <a:pPr marL="171450" indent="-171450">
              <a:buFont typeface="Arial" panose="020B0604020202020204" pitchFamily="34" charset="0"/>
              <a:buChar char="•"/>
            </a:pPr>
            <a:r>
              <a:rPr lang="en-US" dirty="0"/>
              <a:t>GPU Memory Source: https://www.nvidia.com/en-us/data-center/a100/</a:t>
            </a:r>
          </a:p>
          <a:p>
            <a:pPr marL="171450" indent="-171450">
              <a:buFont typeface="Arial" panose="020B0604020202020204" pitchFamily="34" charset="0"/>
              <a:buChar char="•"/>
            </a:pPr>
            <a:r>
              <a:rPr lang="en-US" dirty="0"/>
              <a:t>Study of DGX-2 Systems Bandwidth and Latency: </a:t>
            </a:r>
            <a:r>
              <a:rPr lang="en-US" dirty="0">
                <a:hlinkClick r:id="rId3"/>
              </a:rPr>
              <a:t>https://developer.nvidia.com/blog/gpudirect-storage/</a:t>
            </a:r>
            <a:endParaRPr lang="en-US" dirty="0"/>
          </a:p>
          <a:p>
            <a:pPr marL="346075" lvl="1" indent="-171450"/>
            <a:r>
              <a:rPr lang="en-US" dirty="0"/>
              <a:t>16 GB/s PCIe gen3</a:t>
            </a:r>
          </a:p>
          <a:p>
            <a:pPr marL="346075" lvl="1" indent="-171450"/>
            <a:r>
              <a:rPr lang="en-US" dirty="0"/>
              <a:t>64 GB/s PCIe gen4</a:t>
            </a:r>
          </a:p>
          <a:p>
            <a:pPr marL="346075" lvl="1" indent="-171450"/>
            <a:r>
              <a:rPr lang="en-US" dirty="0"/>
              <a:t>126 GB/s PCIe gen5 (2022)</a:t>
            </a:r>
          </a:p>
          <a:p>
            <a:pPr marL="346075" lvl="1" indent="-171450"/>
            <a:r>
              <a:rPr lang="en-US" dirty="0"/>
              <a:t>NDR 2022 = 400GB/s</a:t>
            </a:r>
          </a:p>
        </p:txBody>
      </p:sp>
      <p:sp>
        <p:nvSpPr>
          <p:cNvPr id="4" name="Slide Number Placeholder 3"/>
          <p:cNvSpPr>
            <a:spLocks noGrp="1"/>
          </p:cNvSpPr>
          <p:nvPr>
            <p:ph type="sldNum" sz="quarter" idx="5"/>
          </p:nvPr>
        </p:nvSpPr>
        <p:spPr/>
        <p:txBody>
          <a:bodyPr/>
          <a:lstStyle/>
          <a:p>
            <a:fld id="{6E2E38B8-B0B4-AD41-AC6E-B781F46A9FD3}" type="slidenum">
              <a:rPr lang="en-US" smtClean="0"/>
              <a:pPr/>
              <a:t>10</a:t>
            </a:fld>
            <a:endParaRPr lang="en-US" dirty="0"/>
          </a:p>
        </p:txBody>
      </p:sp>
    </p:spTree>
    <p:extLst>
      <p:ext uri="{BB962C8B-B14F-4D97-AF65-F5344CB8AC3E}">
        <p14:creationId xmlns:p14="http://schemas.microsoft.com/office/powerpoint/2010/main" val="2839953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327400" cy="1871663"/>
          </a:xfrm>
        </p:spPr>
      </p:sp>
      <p:sp>
        <p:nvSpPr>
          <p:cNvPr id="3" name="Notes Placeholder 2"/>
          <p:cNvSpPr>
            <a:spLocks noGrp="1"/>
          </p:cNvSpPr>
          <p:nvPr>
            <p:ph type="body" idx="1"/>
          </p:nvPr>
        </p:nvSpPr>
        <p:spPr/>
        <p:txBody>
          <a:bodyPr/>
          <a:lstStyle/>
          <a:p>
            <a:r>
              <a:rPr lang="en-US" dirty="0"/>
              <a:t>This slide is self-explanatory.</a:t>
            </a:r>
          </a:p>
        </p:txBody>
      </p:sp>
      <p:sp>
        <p:nvSpPr>
          <p:cNvPr id="4" name="Slide Number Placeholder 3"/>
          <p:cNvSpPr>
            <a:spLocks noGrp="1"/>
          </p:cNvSpPr>
          <p:nvPr>
            <p:ph type="sldNum" sz="quarter" idx="5"/>
          </p:nvPr>
        </p:nvSpPr>
        <p:spPr/>
        <p:txBody>
          <a:bodyPr/>
          <a:lstStyle/>
          <a:p>
            <a:fld id="{6E2E38B8-B0B4-AD41-AC6E-B781F46A9FD3}" type="slidenum">
              <a:rPr lang="en-US" smtClean="0"/>
              <a:pPr/>
              <a:t>11</a:t>
            </a:fld>
            <a:endParaRPr lang="en-US" dirty="0"/>
          </a:p>
        </p:txBody>
      </p:sp>
    </p:spTree>
    <p:extLst>
      <p:ext uri="{BB962C8B-B14F-4D97-AF65-F5344CB8AC3E}">
        <p14:creationId xmlns:p14="http://schemas.microsoft.com/office/powerpoint/2010/main" val="2950753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211513" cy="1806575"/>
          </a:xfrm>
        </p:spPr>
      </p:sp>
      <p:sp>
        <p:nvSpPr>
          <p:cNvPr id="3" name="Notes Placeholder 2"/>
          <p:cNvSpPr>
            <a:spLocks noGrp="1"/>
          </p:cNvSpPr>
          <p:nvPr>
            <p:ph type="body" idx="1"/>
          </p:nvPr>
        </p:nvSpPr>
        <p:spPr/>
        <p:txBody>
          <a:bodyPr/>
          <a:lstStyle/>
          <a:p>
            <a:r>
              <a:rPr lang="en-US" dirty="0"/>
              <a:t>Thank you!</a:t>
            </a:r>
          </a:p>
        </p:txBody>
      </p:sp>
      <p:sp>
        <p:nvSpPr>
          <p:cNvPr id="4" name="Slide Number Placeholder 3"/>
          <p:cNvSpPr>
            <a:spLocks noGrp="1"/>
          </p:cNvSpPr>
          <p:nvPr>
            <p:ph type="sldNum" sz="quarter" idx="5"/>
          </p:nvPr>
        </p:nvSpPr>
        <p:spPr/>
        <p:txBody>
          <a:bodyPr/>
          <a:lstStyle/>
          <a:p>
            <a:fld id="{6E2E38B8-B0B4-AD41-AC6E-B781F46A9FD3}" type="slidenum">
              <a:rPr lang="en-US" smtClean="0"/>
              <a:pPr/>
              <a:t>12</a:t>
            </a:fld>
            <a:endParaRPr lang="en-US" dirty="0"/>
          </a:p>
        </p:txBody>
      </p:sp>
    </p:spTree>
    <p:extLst>
      <p:ext uri="{BB962C8B-B14F-4D97-AF65-F5344CB8AC3E}">
        <p14:creationId xmlns:p14="http://schemas.microsoft.com/office/powerpoint/2010/main" val="1310698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Don’t let storage be the weakest link in the data environment. A client’s latest and greatest servers are only as fast as the data streams that the storage systems can provide. This is an often-overlooked law of physics — especially in AI domains where there has been tremendous focus on graphical processing unit (GPU) acceleration. Accelerated servers are critical to any data-driven transformation (and IBM Systems has the best offers here), but so is storage.</a:t>
            </a:r>
          </a:p>
          <a:p>
            <a:endParaRPr lang="en-US" dirty="0"/>
          </a:p>
          <a:p>
            <a:r>
              <a:rPr lang="en-US" dirty="0"/>
              <a:t>What type of storage systems should be used to support AI analytics deployments?</a:t>
            </a:r>
          </a:p>
        </p:txBody>
      </p:sp>
      <p:sp>
        <p:nvSpPr>
          <p:cNvPr id="4" name="Slide Number Placeholder 3"/>
          <p:cNvSpPr>
            <a:spLocks noGrp="1"/>
          </p:cNvSpPr>
          <p:nvPr>
            <p:ph type="sldNum" sz="quarter" idx="5"/>
          </p:nvPr>
        </p:nvSpPr>
        <p:spPr/>
        <p:txBody>
          <a:bodyPr/>
          <a:lstStyle/>
          <a:p>
            <a:fld id="{6E2E38B8-B0B4-AD41-AC6E-B781F46A9FD3}" type="slidenum">
              <a:rPr lang="en-US" smtClean="0"/>
              <a:pPr/>
              <a:t>2</a:t>
            </a:fld>
            <a:endParaRPr lang="en-US" dirty="0"/>
          </a:p>
        </p:txBody>
      </p:sp>
    </p:spTree>
    <p:extLst>
      <p:ext uri="{BB962C8B-B14F-4D97-AF65-F5344CB8AC3E}">
        <p14:creationId xmlns:p14="http://schemas.microsoft.com/office/powerpoint/2010/main" val="1944901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IBM Storage has published a reference architecture with the latest DGXA100 systems (https://www.ibm.com/downloads/cas/MJLMALGL).</a:t>
            </a:r>
          </a:p>
          <a:p>
            <a:endParaRPr lang="en-US" dirty="0"/>
          </a:p>
          <a:p>
            <a:r>
              <a:rPr lang="en-US" dirty="0"/>
              <a:t>The architecture has been tested with a single system and then with two, four, and eight node configurations to demonstrate scalable performance and the simplicity that IBM can bring customers for a scaled AI Information Architecture (IA).</a:t>
            </a:r>
          </a:p>
          <a:p>
            <a:r>
              <a:rPr lang="en-US" dirty="0"/>
              <a:t> </a:t>
            </a:r>
          </a:p>
          <a:p>
            <a:r>
              <a:rPr lang="en-US" dirty="0"/>
              <a:t>IBM’s solution can help to meet the needs of the key stakeholders:</a:t>
            </a:r>
          </a:p>
          <a:p>
            <a:endParaRPr lang="en-US" dirty="0"/>
          </a:p>
          <a:p>
            <a:pPr marL="171450" indent="-171450">
              <a:buFont typeface="Arial" panose="020B0604020202020204" pitchFamily="34" charset="0"/>
              <a:buChar char="•"/>
            </a:pPr>
            <a:r>
              <a:rPr lang="en-US" dirty="0"/>
              <a:t>The data scientist: “I need something fast and simple to deploy now.” </a:t>
            </a:r>
          </a:p>
          <a:p>
            <a:pPr marL="171450" indent="-171450">
              <a:buFont typeface="Arial" panose="020B0604020202020204" pitchFamily="34" charset="0"/>
              <a:buChar char="•"/>
            </a:pPr>
            <a:r>
              <a:rPr lang="en-US" dirty="0"/>
              <a:t>The IT manager: “We need something that can be simple to manage and grow cost effectively with.”</a:t>
            </a:r>
          </a:p>
          <a:p>
            <a:pPr marL="171450" indent="-171450">
              <a:buFont typeface="Arial" panose="020B0604020202020204" pitchFamily="34" charset="0"/>
              <a:buChar char="•"/>
            </a:pPr>
            <a:r>
              <a:rPr lang="en-US" dirty="0"/>
              <a:t>The risk management team: ”We need data governance and backup for all data for decades to come.” </a:t>
            </a:r>
          </a:p>
          <a:p>
            <a:pPr marL="171450" indent="-171450">
              <a:buFont typeface="Arial" panose="020B0604020202020204" pitchFamily="34" charset="0"/>
              <a:buChar char="•"/>
            </a:pPr>
            <a:r>
              <a:rPr lang="en-US" dirty="0"/>
              <a:t>The line of business (LOB) executive: “We need to go into production globally and adhere to all regulations and SLAs.”</a:t>
            </a:r>
          </a:p>
          <a:p>
            <a:endParaRPr lang="en-US" dirty="0"/>
          </a:p>
          <a:p>
            <a:r>
              <a:rPr lang="en-US" b="1" dirty="0"/>
              <a:t>Notes:</a:t>
            </a:r>
          </a:p>
          <a:p>
            <a:pPr marL="171450" indent="-171450">
              <a:buFont typeface="Arial" panose="020B0604020202020204" pitchFamily="34" charset="0"/>
              <a:buChar char="•"/>
            </a:pPr>
            <a:r>
              <a:rPr lang="en-US" dirty="0"/>
              <a:t>GPU = Graphics processing unit</a:t>
            </a:r>
          </a:p>
          <a:p>
            <a:pPr marL="171450" indent="-171450">
              <a:buFont typeface="Arial" panose="020B0604020202020204" pitchFamily="34" charset="0"/>
              <a:buChar char="•"/>
            </a:pPr>
            <a:r>
              <a:rPr lang="en-US" dirty="0"/>
              <a:t>GB/s = Gigabytes per second</a:t>
            </a:r>
          </a:p>
          <a:p>
            <a:pPr marL="171450" indent="-171450">
              <a:buFont typeface="Arial" panose="020B0604020202020204" pitchFamily="34" charset="0"/>
              <a:buChar char="•"/>
            </a:pPr>
            <a:r>
              <a:rPr lang="en-US" dirty="0"/>
              <a:t>Gb/s = Gigabits per second</a:t>
            </a:r>
          </a:p>
          <a:p>
            <a:pPr marL="171450" indent="-171450">
              <a:buFont typeface="Arial" panose="020B0604020202020204" pitchFamily="34" charset="0"/>
              <a:buChar char="•"/>
            </a:pPr>
            <a:r>
              <a:rPr lang="en-US" dirty="0"/>
              <a:t>HDR = </a:t>
            </a:r>
            <a:r>
              <a:rPr lang="en-CA" dirty="0"/>
              <a:t>High Dynamic Range</a:t>
            </a:r>
          </a:p>
          <a:p>
            <a:pPr marL="171450" indent="-171450">
              <a:buFont typeface="Arial" panose="020B0604020202020204" pitchFamily="34" charset="0"/>
              <a:buChar char="•"/>
            </a:pPr>
            <a:r>
              <a:rPr lang="en-CA" dirty="0"/>
              <a:t>EDR = Extended Data Rate</a:t>
            </a:r>
          </a:p>
          <a:p>
            <a:pPr marL="171450" indent="-171450">
              <a:buFont typeface="Arial" panose="020B0604020202020204" pitchFamily="34" charset="0"/>
              <a:buChar char="•"/>
            </a:pPr>
            <a:r>
              <a:rPr lang="en-CA" dirty="0"/>
              <a:t>NVMe = Non-volatile memory express</a:t>
            </a:r>
          </a:p>
          <a:p>
            <a:pPr marL="171450" indent="-171450">
              <a:buFont typeface="Arial" panose="020B0604020202020204" pitchFamily="34" charset="0"/>
              <a:buChar char="•"/>
            </a:pPr>
            <a:r>
              <a:rPr lang="en-CA" dirty="0"/>
              <a:t>SLA = Service-level agreement</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a:t>
            </a:fld>
            <a:endParaRPr lang="en-US" dirty="0"/>
          </a:p>
        </p:txBody>
      </p:sp>
    </p:spTree>
    <p:extLst>
      <p:ext uri="{BB962C8B-B14F-4D97-AF65-F5344CB8AC3E}">
        <p14:creationId xmlns:p14="http://schemas.microsoft.com/office/powerpoint/2010/main" val="303956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NVIDIA builds great graphics processing units (GPUs) in many form factors to help customers satisfy compute requirements from edge to core. And NVDIA has tremendous software and high-speed networking to allow their customers to deploy what they need and grow it.</a:t>
            </a:r>
          </a:p>
          <a:p>
            <a:endParaRPr lang="en-US" dirty="0"/>
          </a:p>
          <a:p>
            <a:r>
              <a:rPr lang="en-US" dirty="0"/>
              <a:t>The third pillar of infrastructure is data management. This is where IBM helps to complete the NVIDIA value proposition by offering customers a lot of complementary capabilities.</a:t>
            </a:r>
          </a:p>
          <a:p>
            <a:endParaRPr lang="en-US" dirty="0"/>
          </a:p>
          <a:p>
            <a:r>
              <a:rPr lang="en-US" dirty="0"/>
              <a:t>IBM has a portfolio that can offer full AI workflow and data management across the entire spectrum. For collection or ingest of data, IBM offers Spectrum Scale or IBM Cloud Object Storage (COS) capabilities. More importantly, IBM has Spectrum Discover that helps customers with scalable tagging that can be used for governance, resource optimization, and time savings at the data preparation stage. Spectrum Scale is available to help customers with performance intensive training and inference stages of AI, and IBM has put together a full workflow blueprint for this. Customers are facing challenges at the workflow level. And this is where IBM can help them build something that works for them and that will scale.</a:t>
            </a:r>
          </a:p>
          <a:p>
            <a:endParaRPr lang="en-US" dirty="0"/>
          </a:p>
          <a:p>
            <a:r>
              <a:rPr lang="en-US" dirty="0"/>
              <a:t>More recently, IBM has teamed with NVIDIA on a technical paper that focusses on AI with containers. Most customers don’t have a lot of experience with containers in production and this paper was cited as a tool by an NVIDIA Solution Architect as something that can save a customer up to 9 months. The most recent version of IBM Spectrum Scale is fully containerized and enhances IBM’s hybrid cloud capabilities to give customers more speed and agility.</a:t>
            </a:r>
          </a:p>
          <a:p>
            <a:endParaRPr lang="en-US" dirty="0"/>
          </a:p>
          <a:p>
            <a:r>
              <a:rPr lang="en-US" dirty="0"/>
              <a:t>Spectrum Scale is also available for customers in the cloud or for hybrid cloud use cases. There is increasing interest for Spectrum Scale with GPUs for hyperscale partners like Amazon Web Services (AWS), Microsoft Azure, and Google Cloud Platform (GCP).</a:t>
            </a:r>
          </a:p>
          <a:p>
            <a:endParaRPr lang="en-US" dirty="0"/>
          </a:p>
          <a:p>
            <a:r>
              <a:rPr lang="en-US" b="1" dirty="0"/>
              <a:t>Notes:</a:t>
            </a:r>
          </a:p>
          <a:p>
            <a:pPr marL="171450" indent="-171450">
              <a:buFont typeface="Arial" panose="020B0604020202020204" pitchFamily="34" charset="0"/>
              <a:buChar char="•"/>
            </a:pPr>
            <a:r>
              <a:rPr lang="en-US" dirty="0"/>
              <a:t>OEM = Original equipment manufacturer</a:t>
            </a:r>
          </a:p>
          <a:p>
            <a:pPr marL="171450" indent="-171450">
              <a:buFont typeface="Arial" panose="020B0604020202020204" pitchFamily="34" charset="0"/>
              <a:buChar char="•"/>
            </a:pPr>
            <a:r>
              <a:rPr lang="en-US" dirty="0" err="1"/>
              <a:t>NVMe</a:t>
            </a:r>
            <a:r>
              <a:rPr lang="en-US" dirty="0"/>
              <a:t> = Non-volatile memory express</a:t>
            </a:r>
          </a:p>
          <a:p>
            <a:pPr marL="171450" indent="-171450">
              <a:buFont typeface="Arial" panose="020B0604020202020204" pitchFamily="34" charset="0"/>
              <a:buChar char="•"/>
            </a:pPr>
            <a:r>
              <a:rPr lang="en-US" dirty="0"/>
              <a:t>GB = Gigabyte</a:t>
            </a:r>
          </a:p>
          <a:p>
            <a:pPr marL="171450" indent="-171450">
              <a:buFont typeface="Arial" panose="020B0604020202020204" pitchFamily="34" charset="0"/>
              <a:buChar char="•"/>
            </a:pPr>
            <a:r>
              <a:rPr lang="en-US" dirty="0"/>
              <a:t>TB = Terabyte</a:t>
            </a:r>
          </a:p>
        </p:txBody>
      </p:sp>
      <p:sp>
        <p:nvSpPr>
          <p:cNvPr id="4" name="Slide Number Placeholder 3"/>
          <p:cNvSpPr>
            <a:spLocks noGrp="1"/>
          </p:cNvSpPr>
          <p:nvPr>
            <p:ph type="sldNum" sz="quarter" idx="5"/>
          </p:nvPr>
        </p:nvSpPr>
        <p:spPr/>
        <p:txBody>
          <a:bodyPr/>
          <a:lstStyle/>
          <a:p>
            <a:fld id="{6E2E38B8-B0B4-AD41-AC6E-B781F46A9FD3}" type="slidenum">
              <a:rPr lang="en-US" smtClean="0"/>
              <a:pPr/>
              <a:t>4</a:t>
            </a:fld>
            <a:endParaRPr lang="en-US" dirty="0"/>
          </a:p>
        </p:txBody>
      </p:sp>
    </p:spTree>
    <p:extLst>
      <p:ext uri="{BB962C8B-B14F-4D97-AF65-F5344CB8AC3E}">
        <p14:creationId xmlns:p14="http://schemas.microsoft.com/office/powerpoint/2010/main" val="2070768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This slide shows performance values. This slide is self-explanatory.</a:t>
            </a:r>
          </a:p>
          <a:p>
            <a:endParaRPr lang="en-US" dirty="0"/>
          </a:p>
          <a:p>
            <a:r>
              <a:rPr lang="en-US" b="1" dirty="0"/>
              <a:t>Notes:</a:t>
            </a:r>
          </a:p>
          <a:p>
            <a:pPr marL="171450" indent="-171450">
              <a:buFont typeface="Arial" panose="020B0604020202020204" pitchFamily="34" charset="0"/>
              <a:buChar char="•"/>
            </a:pPr>
            <a:r>
              <a:rPr lang="en-US" dirty="0"/>
              <a:t>GB/s = Gigabyte per second</a:t>
            </a:r>
          </a:p>
          <a:p>
            <a:pPr marL="171450" indent="-171450">
              <a:buFont typeface="Arial" panose="020B0604020202020204" pitchFamily="34" charset="0"/>
              <a:buChar char="•"/>
            </a:pPr>
            <a:r>
              <a:rPr lang="en-US" dirty="0"/>
              <a:t>SDS = Software-defined storage</a:t>
            </a:r>
          </a:p>
          <a:p>
            <a:endParaRPr lang="en-US" dirty="0"/>
          </a:p>
          <a:p>
            <a:r>
              <a:rPr lang="en-US" b="1" dirty="0"/>
              <a:t>Links:</a:t>
            </a:r>
          </a:p>
          <a:p>
            <a:pPr marL="171450" indent="-171450">
              <a:buFont typeface="Arial" panose="020B0604020202020204" pitchFamily="34" charset="0"/>
              <a:buChar char="•"/>
            </a:pPr>
            <a:r>
              <a:rPr lang="en-US" dirty="0"/>
              <a:t>IBM: https://www.nvidia.com/en-us/data-center/resources/ibm-spectrumai-reference-architecture/</a:t>
            </a:r>
          </a:p>
          <a:p>
            <a:pPr marL="171450" indent="-171450">
              <a:buFont typeface="Arial" panose="020B0604020202020204" pitchFamily="34" charset="0"/>
              <a:buChar char="•"/>
            </a:pPr>
            <a:r>
              <a:rPr lang="en-US" dirty="0"/>
              <a:t>DDN: https://www.nvidia.com/en-us/data-center/resources/ddn-a3i-reference-architecture/ </a:t>
            </a:r>
          </a:p>
          <a:p>
            <a:pPr marL="171450" indent="-171450">
              <a:buFont typeface="Arial" panose="020B0604020202020204" pitchFamily="34" charset="0"/>
              <a:buChar char="•"/>
            </a:pPr>
            <a:r>
              <a:rPr lang="en-US" dirty="0"/>
              <a:t>Dell/EMC: https://www.nvidia.com/en-us/data-center/resources/dell-emc-dgx-pod-reference-architecture/</a:t>
            </a:r>
          </a:p>
          <a:p>
            <a:pPr marL="171450" indent="-171450">
              <a:buFont typeface="Arial" panose="020B0604020202020204" pitchFamily="34" charset="0"/>
              <a:buChar char="•"/>
            </a:pPr>
            <a:r>
              <a:rPr lang="en-US" dirty="0"/>
              <a:t>NetApp: https://www.nvidia.com/en-us/data-center/resources/netapp-ontap-ai-reference-architecture/</a:t>
            </a:r>
          </a:p>
        </p:txBody>
      </p:sp>
      <p:sp>
        <p:nvSpPr>
          <p:cNvPr id="4" name="Slide Number Placeholder 3"/>
          <p:cNvSpPr>
            <a:spLocks noGrp="1"/>
          </p:cNvSpPr>
          <p:nvPr>
            <p:ph type="sldNum" sz="quarter" idx="5"/>
          </p:nvPr>
        </p:nvSpPr>
        <p:spPr/>
        <p:txBody>
          <a:bodyPr/>
          <a:lstStyle/>
          <a:p>
            <a:fld id="{6E2E38B8-B0B4-AD41-AC6E-B781F46A9FD3}" type="slidenum">
              <a:rPr lang="en-US" smtClean="0"/>
              <a:pPr/>
              <a:t>5</a:t>
            </a:fld>
            <a:endParaRPr lang="en-US" dirty="0"/>
          </a:p>
        </p:txBody>
      </p:sp>
    </p:spTree>
    <p:extLst>
      <p:ext uri="{BB962C8B-B14F-4D97-AF65-F5344CB8AC3E}">
        <p14:creationId xmlns:p14="http://schemas.microsoft.com/office/powerpoint/2010/main" val="1394808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Customers moving towards NVIDIA SuperPOD environments, defined by 10 DGX Systems or greater, encounter a new set of requirements for production: performance, scalability, and production requirements.</a:t>
            </a:r>
          </a:p>
          <a:p>
            <a:endParaRPr lang="en-US" dirty="0"/>
          </a:p>
          <a:p>
            <a:r>
              <a:rPr lang="en-US" b="1" dirty="0"/>
              <a:t>Performance</a:t>
            </a:r>
            <a:r>
              <a:rPr lang="en-US" dirty="0"/>
              <a:t>: IBM can provide the extreme performance that is needed to feed data to extremely powerful GPUs. Clients can start small, simple, and quickly.</a:t>
            </a:r>
          </a:p>
          <a:p>
            <a:endParaRPr lang="en-US" dirty="0"/>
          </a:p>
          <a:p>
            <a:r>
              <a:rPr lang="en-US" b="1" dirty="0"/>
              <a:t>Scalability</a:t>
            </a:r>
            <a:r>
              <a:rPr lang="en-US" dirty="0"/>
              <a:t>: IBM uses software-defined storage via a cluster file system to allow customers to grow simply and cost effectively. Keeping a simple domain name space for shared data and tiering data that is not being used down to disk or tape tiers for cost management.</a:t>
            </a:r>
          </a:p>
          <a:p>
            <a:endParaRPr lang="en-US" dirty="0"/>
          </a:p>
          <a:p>
            <a:r>
              <a:rPr lang="en-US" b="1" dirty="0"/>
              <a:t>Production requirements</a:t>
            </a:r>
            <a:r>
              <a:rPr lang="en-US" dirty="0"/>
              <a:t>: As AI moves into production, customers need to ensure that they have all of the things that are required for mission critical computing, such as:</a:t>
            </a:r>
          </a:p>
          <a:p>
            <a:pPr marL="171450" indent="-171450">
              <a:buFont typeface="Arial" panose="020B0604020202020204" pitchFamily="34" charset="0"/>
              <a:buChar char="•"/>
            </a:pPr>
            <a:r>
              <a:rPr lang="en-US" dirty="0"/>
              <a:t>High-speed back-up</a:t>
            </a:r>
          </a:p>
          <a:p>
            <a:pPr marL="171450" indent="-171450">
              <a:buFont typeface="Arial" panose="020B0604020202020204" pitchFamily="34" charset="0"/>
              <a:buChar char="•"/>
            </a:pPr>
            <a:r>
              <a:rPr lang="en-US" dirty="0"/>
              <a:t>Tiered data and high speed archiving</a:t>
            </a:r>
          </a:p>
          <a:p>
            <a:pPr marL="171450" indent="-171450">
              <a:buFont typeface="Arial" panose="020B0604020202020204" pitchFamily="34" charset="0"/>
              <a:buChar char="•"/>
            </a:pPr>
            <a:r>
              <a:rPr lang="en-US" dirty="0"/>
              <a:t>Immutability and write once, read many (WORM) storage to satisfy General Data Protection Regulations (GDPR) or other industry specific legislation in financial services, healthcare, entertainment, communications, or government applications</a:t>
            </a:r>
          </a:p>
          <a:p>
            <a:pPr marL="171450" indent="-171450">
              <a:buFont typeface="Arial" panose="020B0604020202020204" pitchFamily="34" charset="0"/>
              <a:buChar char="•"/>
            </a:pPr>
            <a:r>
              <a:rPr lang="en-US" dirty="0"/>
              <a:t>Security</a:t>
            </a:r>
          </a:p>
          <a:p>
            <a:pPr marL="171450" indent="-171450">
              <a:buFont typeface="Arial" panose="020B0604020202020204" pitchFamily="34" charset="0"/>
              <a:buChar char="•"/>
            </a:pPr>
            <a:r>
              <a:rPr lang="en-US" dirty="0"/>
              <a:t>Tagging for governance and being able to find data with contextually specific searching that is meaningful to customers</a:t>
            </a:r>
          </a:p>
          <a:p>
            <a:pPr marL="171450" indent="-171450">
              <a:buFont typeface="Arial" panose="020B0604020202020204" pitchFamily="34" charset="0"/>
              <a:buChar char="•"/>
            </a:pPr>
            <a:r>
              <a:rPr lang="en-US" dirty="0"/>
              <a:t>Hybrid cloud capabilities</a:t>
            </a:r>
          </a:p>
          <a:p>
            <a:pPr marL="171450" indent="-171450">
              <a:buFontTx/>
              <a:buChar char="-"/>
            </a:pPr>
            <a:endParaRPr lang="en-US" dirty="0"/>
          </a:p>
          <a:p>
            <a:r>
              <a:rPr lang="en-US" dirty="0"/>
              <a:t>IBM can help bring a full solution together to help customers lay down an information architecture (IA) that can scale for years to come. Many customers are driving convergence between AI, analytics, and high-performance computing (HPC) and have decades of experience in all three.</a:t>
            </a:r>
          </a:p>
          <a:p>
            <a:endParaRPr lang="en-US" dirty="0"/>
          </a:p>
          <a:p>
            <a:r>
              <a:rPr lang="en-US" dirty="0"/>
              <a:t>The following are the competitors that are in the market:</a:t>
            </a:r>
          </a:p>
          <a:p>
            <a:pPr marL="171450" indent="-171450">
              <a:buFont typeface="Arial" panose="020B0604020202020204" pitchFamily="34" charset="0"/>
              <a:buChar char="•"/>
            </a:pPr>
            <a:r>
              <a:rPr lang="en-US" dirty="0"/>
              <a:t>In performance: DDN and Weka IO</a:t>
            </a:r>
          </a:p>
          <a:p>
            <a:pPr marL="171450" indent="-171450">
              <a:buFont typeface="Arial" panose="020B0604020202020204" pitchFamily="34" charset="0"/>
              <a:buChar char="•"/>
            </a:pPr>
            <a:r>
              <a:rPr lang="en-US" dirty="0"/>
              <a:t>With enterprise capabilities: Dell and Netapp</a:t>
            </a:r>
          </a:p>
          <a:p>
            <a:pPr marL="171450" indent="-171450">
              <a:buFont typeface="Arial" panose="020B0604020202020204" pitchFamily="34" charset="0"/>
              <a:buChar char="•"/>
            </a:pPr>
            <a:r>
              <a:rPr lang="en-US" dirty="0"/>
              <a:t>In the back-up space: Commvault, Veeam, Veritas, and Rubrik</a:t>
            </a:r>
          </a:p>
          <a:p>
            <a:pPr marL="171450" indent="-171450">
              <a:buFont typeface="Arial" panose="020B0604020202020204" pitchFamily="34" charset="0"/>
              <a:buChar char="•"/>
            </a:pPr>
            <a:r>
              <a:rPr lang="en-US" dirty="0"/>
              <a:t>In hybrid cloud storage: Portworx</a:t>
            </a:r>
          </a:p>
          <a:p>
            <a:pPr marL="171450" indent="-171450">
              <a:buFontTx/>
              <a:buChar char="-"/>
            </a:pPr>
            <a:endParaRPr lang="en-US" dirty="0"/>
          </a:p>
          <a:p>
            <a:r>
              <a:rPr lang="en-US" b="1" dirty="0"/>
              <a:t>Notes:</a:t>
            </a:r>
          </a:p>
          <a:p>
            <a:pPr marL="171450" indent="-171450">
              <a:buFont typeface="Arial" panose="020B0604020202020204" pitchFamily="34" charset="0"/>
              <a:buChar char="•"/>
            </a:pPr>
            <a:r>
              <a:rPr lang="en-US" dirty="0"/>
              <a:t>Images in this slide: </a:t>
            </a:r>
            <a:r>
              <a:rPr lang="en-US" dirty="0">
                <a:hlinkClick r:id="rId3"/>
              </a:rPr>
              <a:t>http://images.nvidia.com/aem-dam/Solutions/Data-Center/gated-resources/nvidia-dgx-superpod-a100.pdf</a:t>
            </a:r>
            <a:endParaRPr lang="en-US" dirty="0"/>
          </a:p>
          <a:p>
            <a:pPr marL="171450" indent="-171450">
              <a:buFont typeface="Arial" panose="020B0604020202020204" pitchFamily="34" charset="0"/>
              <a:buChar char="•"/>
            </a:pPr>
            <a:r>
              <a:rPr lang="en-US" dirty="0"/>
              <a:t>GB/s, GBps = Gigabyte per second</a:t>
            </a:r>
          </a:p>
          <a:p>
            <a:pPr marL="171450" indent="-171450">
              <a:buFont typeface="Arial" panose="020B0604020202020204" pitchFamily="34" charset="0"/>
              <a:buChar char="•"/>
            </a:pPr>
            <a:r>
              <a:rPr lang="en-US" dirty="0"/>
              <a:t>HD = High definition</a:t>
            </a:r>
          </a:p>
          <a:p>
            <a:pPr marL="171450" indent="-171450">
              <a:buFont typeface="Arial" panose="020B0604020202020204" pitchFamily="34" charset="0"/>
              <a:buChar char="•"/>
            </a:pPr>
            <a:r>
              <a:rPr lang="en-US" dirty="0"/>
              <a:t>ETL = Extract, Transform, Load</a:t>
            </a:r>
          </a:p>
          <a:p>
            <a:pPr marL="171450" indent="-171450">
              <a:buFont typeface="Arial" panose="020B0604020202020204" pitchFamily="34" charset="0"/>
              <a:buChar char="•"/>
            </a:pPr>
            <a:r>
              <a:rPr lang="en-US" dirty="0"/>
              <a:t>NLP = Natural language processing</a:t>
            </a:r>
          </a:p>
          <a:p>
            <a:pPr marL="171450" indent="-171450">
              <a:buFont typeface="Arial" panose="020B0604020202020204" pitchFamily="34" charset="0"/>
              <a:buChar char="•"/>
            </a:pPr>
            <a:r>
              <a:rPr lang="en-US" dirty="0"/>
              <a:t>RA = Reference architecture</a:t>
            </a:r>
          </a:p>
        </p:txBody>
      </p:sp>
      <p:sp>
        <p:nvSpPr>
          <p:cNvPr id="4" name="Slide Number Placeholder 3"/>
          <p:cNvSpPr>
            <a:spLocks noGrp="1"/>
          </p:cNvSpPr>
          <p:nvPr>
            <p:ph type="sldNum" sz="quarter" idx="5"/>
          </p:nvPr>
        </p:nvSpPr>
        <p:spPr/>
        <p:txBody>
          <a:bodyPr/>
          <a:lstStyle/>
          <a:p>
            <a:fld id="{6E2E38B8-B0B4-AD41-AC6E-B781F46A9FD3}" type="slidenum">
              <a:rPr lang="en-US" smtClean="0"/>
              <a:pPr/>
              <a:t>6</a:t>
            </a:fld>
            <a:endParaRPr lang="en-US" dirty="0"/>
          </a:p>
        </p:txBody>
      </p:sp>
    </p:spTree>
    <p:extLst>
      <p:ext uri="{BB962C8B-B14F-4D97-AF65-F5344CB8AC3E}">
        <p14:creationId xmlns:p14="http://schemas.microsoft.com/office/powerpoint/2010/main" val="3952515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4038" y="228600"/>
            <a:ext cx="3211512" cy="1806575"/>
          </a:xfrm>
        </p:spPr>
      </p:sp>
      <p:sp>
        <p:nvSpPr>
          <p:cNvPr id="3" name="Notes Placeholder 2"/>
          <p:cNvSpPr>
            <a:spLocks noGrp="1"/>
          </p:cNvSpPr>
          <p:nvPr>
            <p:ph type="body" idx="1"/>
          </p:nvPr>
        </p:nvSpPr>
        <p:spPr/>
        <p:txBody>
          <a:bodyPr/>
          <a:lstStyle/>
          <a:p>
            <a:r>
              <a:rPr lang="en-US" dirty="0"/>
              <a:t>This slide is self-explanatory.</a:t>
            </a:r>
          </a:p>
          <a:p>
            <a:endParaRPr lang="en-US" dirty="0"/>
          </a:p>
          <a:p>
            <a:r>
              <a:rPr lang="en-US" b="1" dirty="0"/>
              <a:t>Notes:</a:t>
            </a:r>
          </a:p>
          <a:p>
            <a:pPr marL="171450" indent="-171450">
              <a:buFont typeface="Arial" panose="020B0604020202020204" pitchFamily="34" charset="0"/>
              <a:buChar char="•"/>
            </a:pPr>
            <a:r>
              <a:rPr lang="en-US" dirty="0"/>
              <a:t>TB = Terabyte</a:t>
            </a:r>
          </a:p>
          <a:p>
            <a:pPr marL="171450" indent="-171450">
              <a:buFont typeface="Arial" panose="020B0604020202020204" pitchFamily="34" charset="0"/>
              <a:buChar char="•"/>
            </a:pPr>
            <a:r>
              <a:rPr lang="en-US" dirty="0"/>
              <a:t>PB = Petabyte</a:t>
            </a:r>
          </a:p>
          <a:p>
            <a:pPr marL="171450" indent="-171450">
              <a:buFont typeface="Arial" panose="020B0604020202020204" pitchFamily="34" charset="0"/>
              <a:buChar char="•"/>
            </a:pPr>
            <a:r>
              <a:rPr lang="en-US" dirty="0"/>
              <a:t>EDR = Extended data rate</a:t>
            </a:r>
          </a:p>
          <a:p>
            <a:pPr marL="171450" indent="-171450">
              <a:buFont typeface="Arial" panose="020B0604020202020204" pitchFamily="34" charset="0"/>
              <a:buChar char="•"/>
            </a:pPr>
            <a:r>
              <a:rPr lang="en-US" dirty="0"/>
              <a:t>GB/s = Gigabyte per second</a:t>
            </a:r>
          </a:p>
          <a:p>
            <a:pPr marL="171450" indent="-171450">
              <a:buFont typeface="Arial" panose="020B0604020202020204" pitchFamily="34" charset="0"/>
              <a:buChar char="•"/>
            </a:pPr>
            <a:r>
              <a:rPr lang="en-US" dirty="0"/>
              <a:t>TB/s = Terabyte per second</a:t>
            </a:r>
          </a:p>
          <a:p>
            <a:pPr marL="171450" indent="-171450">
              <a:buFont typeface="Arial" panose="020B0604020202020204" pitchFamily="34" charset="0"/>
              <a:buChar char="•"/>
            </a:pPr>
            <a:r>
              <a:rPr lang="en-US" dirty="0"/>
              <a:t>r/w = Read/write</a:t>
            </a:r>
          </a:p>
          <a:p>
            <a:pPr marL="171450" indent="-171450">
              <a:buFont typeface="Arial" panose="020B0604020202020204" pitchFamily="34" charset="0"/>
              <a:buChar char="•"/>
            </a:pPr>
            <a:r>
              <a:rPr lang="en-US" dirty="0"/>
              <a:t>M = Million</a:t>
            </a:r>
          </a:p>
          <a:p>
            <a:pPr marL="171450" indent="-171450">
              <a:buFont typeface="Arial" panose="020B0604020202020204" pitchFamily="34" charset="0"/>
              <a:buChar char="•"/>
            </a:pPr>
            <a:r>
              <a:rPr lang="en-US" dirty="0"/>
              <a:t>k = Thousand</a:t>
            </a:r>
          </a:p>
        </p:txBody>
      </p:sp>
      <p:sp>
        <p:nvSpPr>
          <p:cNvPr id="4" name="Slide Number Placeholder 3"/>
          <p:cNvSpPr>
            <a:spLocks noGrp="1"/>
          </p:cNvSpPr>
          <p:nvPr>
            <p:ph type="sldNum" sz="quarter" idx="5"/>
          </p:nvPr>
        </p:nvSpPr>
        <p:spPr/>
        <p:txBody>
          <a:bodyPr/>
          <a:lstStyle/>
          <a:p>
            <a:fld id="{6E2E38B8-B0B4-AD41-AC6E-B781F46A9FD3}" type="slidenum">
              <a:rPr lang="en-US" smtClean="0"/>
              <a:pPr/>
              <a:t>7</a:t>
            </a:fld>
            <a:endParaRPr lang="en-US" dirty="0"/>
          </a:p>
        </p:txBody>
      </p:sp>
    </p:spTree>
    <p:extLst>
      <p:ext uri="{BB962C8B-B14F-4D97-AF65-F5344CB8AC3E}">
        <p14:creationId xmlns:p14="http://schemas.microsoft.com/office/powerpoint/2010/main" val="138619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2450" y="228600"/>
            <a:ext cx="3327400" cy="187166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is self-explanatory.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Notes:</a:t>
            </a:r>
          </a:p>
          <a:p>
            <a:pPr marL="171450" indent="-171450">
              <a:buFont typeface="Arial" panose="020B0604020202020204" pitchFamily="34" charset="0"/>
              <a:buChar char="•"/>
            </a:pPr>
            <a:r>
              <a:rPr lang="en-US" dirty="0"/>
              <a:t>KB = Kilobyte</a:t>
            </a:r>
          </a:p>
          <a:p>
            <a:pPr marL="171450" indent="-171450">
              <a:buFont typeface="Arial" panose="020B0604020202020204" pitchFamily="34" charset="0"/>
              <a:buChar char="•"/>
            </a:pPr>
            <a:r>
              <a:rPr lang="en-US" dirty="0"/>
              <a:t>LROC = Local read-only cache</a:t>
            </a:r>
          </a:p>
          <a:p>
            <a:pPr marL="171450" indent="-171450">
              <a:buFont typeface="Arial" panose="020B0604020202020204" pitchFamily="34" charset="0"/>
              <a:buChar char="•"/>
            </a:pPr>
            <a:r>
              <a:rPr lang="en-US" dirty="0"/>
              <a:t>RDMA = Remote Direct Memory Access</a:t>
            </a:r>
          </a:p>
          <a:p>
            <a:pPr marL="171450" indent="-171450">
              <a:buFont typeface="Arial" panose="020B0604020202020204" pitchFamily="34" charset="0"/>
              <a:buChar char="•"/>
            </a:pPr>
            <a:r>
              <a:rPr lang="en-US" dirty="0"/>
              <a:t>SDK = Software development kit</a:t>
            </a:r>
          </a:p>
          <a:p>
            <a:pPr marL="171450" indent="-171450">
              <a:buFont typeface="Arial" panose="020B0604020202020204" pitchFamily="34" charset="0"/>
              <a:buChar char="•"/>
            </a:pPr>
            <a:r>
              <a:rPr lang="en-US" dirty="0"/>
              <a:t>CPU = Central processing unit</a:t>
            </a:r>
          </a:p>
          <a:p>
            <a:pPr marL="171450" indent="-171450">
              <a:buFont typeface="Arial" panose="020B0604020202020204" pitchFamily="34" charset="0"/>
              <a:buChar char="•"/>
            </a:pPr>
            <a:r>
              <a:rPr lang="en-US" dirty="0"/>
              <a:t>GPU = Graphics processing unit</a:t>
            </a:r>
          </a:p>
        </p:txBody>
      </p:sp>
      <p:sp>
        <p:nvSpPr>
          <p:cNvPr id="4" name="Slide Number Placeholder 3"/>
          <p:cNvSpPr>
            <a:spLocks noGrp="1"/>
          </p:cNvSpPr>
          <p:nvPr>
            <p:ph type="sldNum" sz="quarter" idx="5"/>
          </p:nvPr>
        </p:nvSpPr>
        <p:spPr/>
        <p:txBody>
          <a:bodyPr/>
          <a:lstStyle/>
          <a:p>
            <a:fld id="{6E2E38B8-B0B4-AD41-AC6E-B781F46A9FD3}" type="slidenum">
              <a:rPr lang="en-US" smtClean="0"/>
              <a:pPr/>
              <a:t>8</a:t>
            </a:fld>
            <a:endParaRPr lang="en-US" dirty="0"/>
          </a:p>
        </p:txBody>
      </p:sp>
    </p:spTree>
    <p:extLst>
      <p:ext uri="{BB962C8B-B14F-4D97-AF65-F5344CB8AC3E}">
        <p14:creationId xmlns:p14="http://schemas.microsoft.com/office/powerpoint/2010/main" val="947899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5625" y="228600"/>
            <a:ext cx="3327400" cy="1871663"/>
          </a:xfrm>
        </p:spPr>
      </p:sp>
      <p:sp>
        <p:nvSpPr>
          <p:cNvPr id="3" name="Notes Placeholder 2"/>
          <p:cNvSpPr>
            <a:spLocks noGrp="1"/>
          </p:cNvSpPr>
          <p:nvPr>
            <p:ph type="body" idx="1"/>
          </p:nvPr>
        </p:nvSpPr>
        <p:spPr/>
        <p:txBody>
          <a:bodyPr/>
          <a:lstStyle/>
          <a:p>
            <a:pPr lvl="0">
              <a:defRPr/>
            </a:pPr>
            <a:r>
              <a:rPr lang="en-US" dirty="0"/>
              <a:t>This slide is self-explanatory.</a:t>
            </a:r>
          </a:p>
          <a:p>
            <a:pPr lvl="0">
              <a:defRPr/>
            </a:pPr>
            <a:endParaRPr lang="en-US" b="1" dirty="0"/>
          </a:p>
          <a:p>
            <a:pPr lvl="0">
              <a:defRPr/>
            </a:pPr>
            <a:r>
              <a:rPr lang="en-US" b="1" dirty="0"/>
              <a:t>Links:</a:t>
            </a:r>
          </a:p>
          <a:p>
            <a:pPr marL="171450" lvl="0" indent="-171450">
              <a:buFont typeface="Arial" panose="020B0604020202020204" pitchFamily="34" charset="0"/>
              <a:buChar char="•"/>
              <a:defRPr/>
            </a:pPr>
            <a:r>
              <a:rPr lang="en-US" dirty="0"/>
              <a:t>CUDA EULA: </a:t>
            </a:r>
            <a:r>
              <a:rPr lang="en-US" dirty="0">
                <a:hlinkClick r:id="rId3"/>
              </a:rPr>
              <a:t>https://developer.nvidia.com/gpudirect-storage</a:t>
            </a:r>
            <a:r>
              <a:rPr lang="en-US" dirty="0"/>
              <a:t>: “You may use a pre-release SDK at your own risk, understanding that pre-release SDKs are not intended for use in production or business-critical systems.“</a:t>
            </a:r>
          </a:p>
          <a:p>
            <a:pPr marL="171450" indent="-171450">
              <a:buFont typeface="Arial" panose="020B0604020202020204" pitchFamily="34" charset="0"/>
              <a:buChar char="•"/>
            </a:pPr>
            <a:r>
              <a:rPr lang="en-US" dirty="0"/>
              <a:t>Magnum IO: </a:t>
            </a:r>
            <a:r>
              <a:rPr lang="en-US" i="1" dirty="0"/>
              <a:t>multi-GPU, multi-node input/output</a:t>
            </a:r>
            <a:endParaRPr lang="en-US" dirty="0"/>
          </a:p>
          <a:p>
            <a:pPr marL="171450" indent="-171450">
              <a:buFont typeface="Arial" panose="020B0604020202020204" pitchFamily="34" charset="0"/>
              <a:buChar char="•"/>
            </a:pPr>
            <a:r>
              <a:rPr lang="en-US" dirty="0"/>
              <a:t>Magnum IO: https://www.nvidia.com/en-us/data-center/magnum-io/</a:t>
            </a:r>
          </a:p>
          <a:p>
            <a:pPr marL="171450" indent="-171450">
              <a:buFont typeface="Arial" panose="020B0604020202020204" pitchFamily="34" charset="0"/>
              <a:buChar char="•"/>
            </a:pPr>
            <a:r>
              <a:rPr lang="en-US" dirty="0"/>
              <a:t>CUDA: https://developer.nvidia.com/cuda-toolkit</a:t>
            </a:r>
          </a:p>
          <a:p>
            <a:pPr marL="171450" indent="-171450">
              <a:buFont typeface="Arial" panose="020B0604020202020204" pitchFamily="34" charset="0"/>
              <a:buChar char="•"/>
            </a:pPr>
            <a:r>
              <a:rPr lang="en-US" dirty="0"/>
              <a:t>OpenACC: https://developer.nvidia.com/openacc</a:t>
            </a:r>
          </a:p>
          <a:p>
            <a:pPr marL="171450" indent="-171450">
              <a:buFont typeface="Arial" panose="020B0604020202020204" pitchFamily="34" charset="0"/>
              <a:buChar char="•"/>
            </a:pPr>
            <a:r>
              <a:rPr lang="en-US" dirty="0"/>
              <a:t>GPUdirect Storage: https://developer.nvidia.com/blog/gpudirect-storage/</a:t>
            </a:r>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9</a:t>
            </a:fld>
            <a:endParaRPr lang="en-US" dirty="0"/>
          </a:p>
        </p:txBody>
      </p:sp>
    </p:spTree>
    <p:extLst>
      <p:ext uri="{BB962C8B-B14F-4D97-AF65-F5344CB8AC3E}">
        <p14:creationId xmlns:p14="http://schemas.microsoft.com/office/powerpoint/2010/main" val="2770708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1204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502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2"/>
          <p:cNvSpPr>
            <a:spLocks noGrp="1"/>
          </p:cNvSpPr>
          <p:nvPr>
            <p:ph type="body" sz="quarter" idx="13"/>
          </p:nvPr>
        </p:nvSpPr>
        <p:spPr>
          <a:xfrm>
            <a:off x="2505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91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15"/>
          </p:nvPr>
        </p:nvSpPr>
        <p:spPr>
          <a:xfrm>
            <a:off x="7077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301257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p>
        </p:txBody>
      </p:sp>
    </p:spTree>
    <p:extLst>
      <p:ext uri="{BB962C8B-B14F-4D97-AF65-F5344CB8AC3E}">
        <p14:creationId xmlns:p14="http://schemas.microsoft.com/office/powerpoint/2010/main" val="288799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4791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sz="quarter" idx="13"/>
          </p:nvPr>
        </p:nvSpPr>
        <p:spPr>
          <a:xfrm>
            <a:off x="7077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739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lvl1pPr>
              <a:defRPr>
                <a:latin typeface="+mj-lt"/>
              </a:defRPr>
            </a:lvl1pPr>
          </a:lstStyle>
          <a:p>
            <a:r>
              <a:rPr lang="en-US"/>
              <a:t>Click to edit Master title style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rgbClr val="FFFFFF"/>
          </a:solidFill>
        </p:spPr>
        <p:txBody>
          <a:bodyPr wrap="square" lIns="0" tIns="0" rIns="0" bIns="0" rtlCol="0" anchor="ctr">
            <a:noAutofit/>
          </a:bodyPr>
          <a:lstStyle/>
          <a:p>
            <a:pPr algn="ctr"/>
            <a:endParaRPr lang="en-US" sz="1200" b="0" i="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defRPr>
                <a:solidFill>
                  <a:schemeClr val="tx1"/>
                </a:solidFill>
                <a:latin typeface="+mn-lt"/>
              </a:defRPr>
            </a:lvl1pPr>
            <a:lvl2pPr>
              <a:buClr>
                <a:schemeClr val="tx1"/>
              </a:buClr>
              <a:defRPr>
                <a:solidFill>
                  <a:schemeClr val="tx1"/>
                </a:solidFill>
                <a:latin typeface="+mn-lt"/>
              </a:defRPr>
            </a:lvl2pPr>
            <a:lvl3pPr>
              <a:buClr>
                <a:schemeClr val="tx1"/>
              </a:buClr>
              <a:defRPr>
                <a:solidFill>
                  <a:schemeClr val="tx1"/>
                </a:solidFill>
                <a:latin typeface="+mn-lt"/>
              </a:defRPr>
            </a:lvl3pPr>
            <a:lvl4pPr>
              <a:buClr>
                <a:schemeClr val="tx1"/>
              </a:buClr>
              <a:defRPr>
                <a:solidFill>
                  <a:schemeClr val="tx1"/>
                </a:solidFill>
                <a:latin typeface="+mn-lt"/>
              </a:defRPr>
            </a:lvl4pPr>
            <a:lvl5pPr>
              <a:buClr>
                <a:schemeClr val="tx1"/>
              </a:buClr>
              <a:defRPr>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287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p>
        </p:txBody>
      </p:sp>
    </p:spTree>
    <p:extLst>
      <p:ext uri="{BB962C8B-B14F-4D97-AF65-F5344CB8AC3E}">
        <p14:creationId xmlns:p14="http://schemas.microsoft.com/office/powerpoint/2010/main" val="155603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112571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2"/>
          <p:cNvSpPr>
            <a:spLocks noGrp="1"/>
          </p:cNvSpPr>
          <p:nvPr>
            <p:ph sz="quarter" idx="18"/>
          </p:nvPr>
        </p:nvSpPr>
        <p:spPr>
          <a:xfrm>
            <a:off x="6858000" y="0"/>
            <a:ext cx="2286000" cy="2571750"/>
          </a:xfrm>
          <a:solidFill>
            <a:srgbClr val="002D9C"/>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3"/>
          <p:cNvSpPr>
            <a:spLocks noGrp="1"/>
          </p:cNvSpPr>
          <p:nvPr>
            <p:ph sz="quarter" idx="19"/>
          </p:nvPr>
        </p:nvSpPr>
        <p:spPr>
          <a:xfrm>
            <a:off x="4572000" y="2570163"/>
            <a:ext cx="4572000" cy="2573337"/>
          </a:xfrm>
          <a:solidFill>
            <a:srgbClr val="0043C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729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1" name="Content Placeholder 2"/>
          <p:cNvSpPr>
            <a:spLocks noGrp="1"/>
          </p:cNvSpPr>
          <p:nvPr>
            <p:ph sz="quarter" idx="18"/>
          </p:nvPr>
        </p:nvSpPr>
        <p:spPr>
          <a:xfrm>
            <a:off x="6858000" y="0"/>
            <a:ext cx="2286000" cy="2571750"/>
          </a:xfrm>
          <a:solidFill>
            <a:srgbClr val="001D6C"/>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2570163"/>
            <a:ext cx="4572000" cy="2573337"/>
          </a:xfrm>
          <a:solidFill>
            <a:srgbClr val="161616"/>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287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36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a:t>Click to edit Master title style</a:t>
            </a:r>
            <a:endParaRPr lang="en-US" dirty="0"/>
          </a:p>
        </p:txBody>
      </p:sp>
      <p:sp>
        <p:nvSpPr>
          <p:cNvPr id="7" name="Content Placeholder 1"/>
          <p:cNvSpPr>
            <a:spLocks noGrp="1"/>
          </p:cNvSpPr>
          <p:nvPr>
            <p:ph sz="quarter" idx="20"/>
          </p:nvPr>
        </p:nvSpPr>
        <p:spPr>
          <a:xfrm>
            <a:off x="0" y="2570163"/>
            <a:ext cx="2286000" cy="2573337"/>
          </a:xfrm>
          <a:solidFill>
            <a:srgbClr val="001D6C"/>
          </a:solidFill>
        </p:spPr>
        <p:txBody>
          <a:bodyPr lIns="219456" tIns="201168" rIns="228600" bIns="228600"/>
          <a:lstStyle>
            <a:lvl1pPr>
              <a:defRPr>
                <a:solidFill>
                  <a:schemeClr val="bg1"/>
                </a:solidFill>
              </a:defRPr>
            </a:lvl1pPr>
          </a:lstStyle>
          <a:p>
            <a:pPr lvl="0"/>
            <a:r>
              <a:rPr lang="en-US"/>
              <a:t>Click to edit Master text styles</a:t>
            </a:r>
          </a:p>
        </p:txBody>
      </p:sp>
      <p:sp>
        <p:nvSpPr>
          <p:cNvPr id="14" name="Content Placeholder 2"/>
          <p:cNvSpPr>
            <a:spLocks noGrp="1"/>
          </p:cNvSpPr>
          <p:nvPr>
            <p:ph sz="quarter" idx="19"/>
          </p:nvPr>
        </p:nvSpPr>
        <p:spPr>
          <a:xfrm>
            <a:off x="2286001" y="2570163"/>
            <a:ext cx="2286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6" name="Content Placeholder 3"/>
          <p:cNvSpPr>
            <a:spLocks noGrp="1"/>
          </p:cNvSpPr>
          <p:nvPr>
            <p:ph sz="quarter" idx="17"/>
          </p:nvPr>
        </p:nvSpPr>
        <p:spPr>
          <a:xfrm>
            <a:off x="4572000" y="2570162"/>
            <a:ext cx="2286000" cy="2573338"/>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4"/>
          <p:cNvSpPr>
            <a:spLocks noGrp="1"/>
          </p:cNvSpPr>
          <p:nvPr>
            <p:ph sz="quarter" idx="18"/>
          </p:nvPr>
        </p:nvSpPr>
        <p:spPr>
          <a:xfrm>
            <a:off x="6858000" y="2570162"/>
            <a:ext cx="2286000" cy="2573338"/>
          </a:xfrm>
          <a:solidFill>
            <a:srgbClr val="78A9FF"/>
          </a:solidFill>
          <a:ln>
            <a:noFill/>
          </a:ln>
        </p:spPr>
        <p:txBody>
          <a:bodyPr lIns="219456" tIns="201168" rIns="228600" bIns="228600"/>
          <a:lstStyle>
            <a:lvl1pPr>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6298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chemeClr val="tx1"/>
          </a:solidFill>
        </p:spPr>
        <p:txBody>
          <a:bodyPr lIns="210312" tIns="201168" rIns="228600" bIns="228600"/>
          <a:lstStyle>
            <a:lvl1pPr>
              <a:defRPr>
                <a:solidFill>
                  <a:schemeClr val="bg1"/>
                </a:solidFill>
              </a:defRPr>
            </a:lvl1pPr>
          </a:lstStyle>
          <a:p>
            <a:r>
              <a:rPr lang="en-US"/>
              <a:t>Click to edit Master title style</a:t>
            </a:r>
            <a:endParaRPr lang="en-US" dirty="0"/>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a:t>Click icon to add picture</a:t>
            </a:r>
          </a:p>
        </p:txBody>
      </p:sp>
    </p:spTree>
    <p:extLst>
      <p:ext uri="{BB962C8B-B14F-4D97-AF65-F5344CB8AC3E}">
        <p14:creationId xmlns:p14="http://schemas.microsoft.com/office/powerpoint/2010/main" val="104541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a:t>Click icon to add picture</a:t>
            </a:r>
          </a:p>
        </p:txBody>
      </p:sp>
      <p:sp>
        <p:nvSpPr>
          <p:cNvPr id="6" name="Text Placeholder"/>
          <p:cNvSpPr>
            <a:spLocks noGrp="1"/>
          </p:cNvSpPr>
          <p:nvPr>
            <p:ph type="body" sz="quarter" idx="12"/>
          </p:nvPr>
        </p:nvSpPr>
        <p:spPr>
          <a:xfrm>
            <a:off x="-3" y="2571750"/>
            <a:ext cx="2286003" cy="2571750"/>
          </a:xfrm>
          <a:solidFill>
            <a:schemeClr val="tx1"/>
          </a:solidFill>
        </p:spPr>
        <p:txBody>
          <a:bodyPr lIns="219456" tIns="201168" rIns="228600" bIns="228600"/>
          <a:lstStyle>
            <a:lvl1pPr>
              <a:buClr>
                <a:schemeClr val="bg1"/>
              </a:buClr>
              <a:defRPr>
                <a:solidFill>
                  <a:schemeClr val="bg1"/>
                </a:solidFill>
              </a:defRPr>
            </a:lvl1pPr>
            <a:lvl2pPr>
              <a:buClr>
                <a:schemeClr val="bg1"/>
              </a:buClr>
              <a:defRPr sz="1000">
                <a:solidFill>
                  <a:schemeClr val="bg1"/>
                </a:solidFill>
              </a:defRPr>
            </a:lvl2pPr>
            <a:lvl3pPr>
              <a:buClr>
                <a:schemeClr val="bg1"/>
              </a:buClr>
              <a:defRPr sz="1000">
                <a:solidFill>
                  <a:schemeClr val="bg1"/>
                </a:solidFill>
              </a:defRPr>
            </a:lvl3pPr>
            <a:lvl4pPr>
              <a:buClr>
                <a:schemeClr val="bg1"/>
              </a:buClr>
              <a:defRPr sz="1000">
                <a:solidFill>
                  <a:schemeClr val="bg1"/>
                </a:solidFill>
              </a:defRPr>
            </a:lvl4pPr>
            <a:lvl5pPr>
              <a:buClr>
                <a:schemeClr val="bg1"/>
              </a:buCl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228666" y="201613"/>
            <a:ext cx="4143375" cy="4294187"/>
          </a:xfrm>
        </p:spPr>
        <p:txBody>
          <a:bodyPr/>
          <a:lstStyle/>
          <a:p>
            <a:r>
              <a:rPr lang="en-US"/>
              <a:t>Click to edit Master title style</a:t>
            </a:r>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02D9C"/>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rgbClr val="0043C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4"/>
          </p:nvPr>
        </p:nvSpPr>
        <p:spPr>
          <a:xfrm>
            <a:off x="4572000" y="0"/>
            <a:ext cx="2286000" cy="5148072"/>
          </a:xfrm>
          <a:solidFill>
            <a:srgbClr val="0F62F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4"/>
          <p:cNvSpPr>
            <a:spLocks noGrp="1"/>
          </p:cNvSpPr>
          <p:nvPr>
            <p:ph sz="quarter" idx="15"/>
          </p:nvPr>
        </p:nvSpPr>
        <p:spPr>
          <a:xfrm>
            <a:off x="6858000" y="0"/>
            <a:ext cx="2286000" cy="5148072"/>
          </a:xfrm>
          <a:solidFill>
            <a:srgbClr val="78A9FF"/>
          </a:solidFill>
        </p:spPr>
        <p:txBody>
          <a:bodyPr lIns="219456" tIns="201168" rIns="2286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p:cNvSpPr>
            <a:spLocks noGrp="1"/>
          </p:cNvSpPr>
          <p:nvPr>
            <p:ph sz="quarter" idx="13"/>
          </p:nvPr>
        </p:nvSpPr>
        <p:spPr>
          <a:xfrm>
            <a:off x="2514600" y="1243584"/>
            <a:ext cx="6400800"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49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4924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5"/>
          </p:nvPr>
        </p:nvSpPr>
        <p:spPr>
          <a:xfrm>
            <a:off x="2505456" y="1261208"/>
            <a:ext cx="1837944" cy="3234591"/>
          </a:xfrm>
        </p:spPr>
        <p:txBody>
          <a:bodyPr/>
          <a:lstStyle>
            <a:lvl1pPr>
              <a:spcBef>
                <a:spcPts val="300"/>
              </a:spcBef>
              <a:defRPr sz="1000"/>
            </a:lvl1pPr>
            <a:lvl2pPr>
              <a:spcBef>
                <a:spcPts val="300"/>
              </a:spcBef>
              <a:defRPr sz="1000"/>
            </a:lvl2pPr>
            <a:lvl3pPr>
              <a:spcBef>
                <a:spcPts val="300"/>
              </a:spcBef>
              <a:defRPr sz="1000"/>
            </a:lvl3pPr>
            <a:lvl4pPr>
              <a:spcBef>
                <a:spcPts val="300"/>
              </a:spcBef>
              <a:defRPr sz="1000"/>
            </a:lvl4pPr>
            <a:lvl5pPr>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Click icon to add picture</a:t>
            </a:r>
          </a:p>
        </p:txBody>
      </p:sp>
    </p:spTree>
    <p:extLst>
      <p:ext uri="{BB962C8B-B14F-4D97-AF65-F5344CB8AC3E}">
        <p14:creationId xmlns:p14="http://schemas.microsoft.com/office/powerpoint/2010/main" val="190565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6" name="Text Placeholder 1"/>
          <p:cNvSpPr>
            <a:spLocks noGrp="1"/>
          </p:cNvSpPr>
          <p:nvPr>
            <p:ph type="body" sz="quarter" idx="12"/>
          </p:nvPr>
        </p:nvSpPr>
        <p:spPr>
          <a:xfrm>
            <a:off x="219456" y="1243584"/>
            <a:ext cx="1837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 2"/>
          <p:cNvSpPr>
            <a:spLocks noGrp="1"/>
          </p:cNvSpPr>
          <p:nvPr>
            <p:ph type="body" sz="quarter" idx="13"/>
          </p:nvPr>
        </p:nvSpPr>
        <p:spPr>
          <a:xfrm>
            <a:off x="2505456" y="1261208"/>
            <a:ext cx="1837944" cy="3234591"/>
          </a:xfrm>
        </p:spPr>
        <p:txBody>
          <a:bodyPr/>
          <a:lstStyle>
            <a:lvl1pPr>
              <a:spcBef>
                <a:spcPts val="300"/>
              </a:spcBef>
              <a:defRPr sz="1000"/>
            </a:lvl1pPr>
            <a:lvl2pPr>
              <a:spcBef>
                <a:spcPts val="300"/>
              </a:spcBef>
              <a:defRPr sz="1000"/>
            </a:lvl2pPr>
            <a:lvl3pPr>
              <a:spcBef>
                <a:spcPts val="300"/>
              </a:spcBef>
              <a:defRPr sz="1000"/>
            </a:lvl3pPr>
            <a:lvl4pPr>
              <a:spcBef>
                <a:spcPts val="300"/>
              </a:spcBef>
              <a:defRPr sz="1000"/>
            </a:lvl4pPr>
            <a:lvl5pPr>
              <a:spcBef>
                <a:spcPts val="300"/>
              </a:spcBef>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69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p>
        </p:txBody>
      </p:sp>
    </p:spTree>
    <p:extLst>
      <p:ext uri="{BB962C8B-B14F-4D97-AF65-F5344CB8AC3E}">
        <p14:creationId xmlns:p14="http://schemas.microsoft.com/office/powerpoint/2010/main" val="406275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41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02023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85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33088" cy="804672"/>
          </a:xfrm>
        </p:spPr>
        <p:txBody>
          <a:bodyPr/>
          <a:lstStyle/>
          <a:p>
            <a:r>
              <a:rPr lang="en-US"/>
              <a:t>Click to edit Master title style</a:t>
            </a:r>
            <a:endParaRPr lang="en-US" dirty="0"/>
          </a:p>
        </p:txBody>
      </p:sp>
      <p:sp>
        <p:nvSpPr>
          <p:cNvPr id="8" name="Text Placeholder 1"/>
          <p:cNvSpPr>
            <a:spLocks noGrp="1"/>
          </p:cNvSpPr>
          <p:nvPr>
            <p:ph type="body" sz="quarter" idx="13"/>
          </p:nvPr>
        </p:nvSpPr>
        <p:spPr>
          <a:xfrm>
            <a:off x="219456" y="1261873"/>
            <a:ext cx="4123944" cy="1309877"/>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223658" y="3205697"/>
            <a:ext cx="6405743" cy="1309876"/>
          </a:xfrm>
        </p:spPr>
        <p:txBody>
          <a:bodyPr anchor="b"/>
          <a:lstStyle>
            <a:lvl1pPr>
              <a:spcBef>
                <a:spcPts val="300"/>
              </a:spcBef>
              <a:defRPr sz="600"/>
            </a:lvl1pPr>
            <a:lvl2pPr>
              <a:defRPr sz="600"/>
            </a:lvl2pPr>
            <a:lvl3pPr>
              <a:defRPr sz="600"/>
            </a:lvl3pPr>
            <a:lvl4pPr>
              <a:defRPr sz="600"/>
            </a:lvl4pPr>
            <a:lvl5pPr>
              <a:defRPr sz="600"/>
            </a:lvl5pPr>
          </a:lstStyle>
          <a:p>
            <a:pPr lvl="0"/>
            <a:r>
              <a:rPr lang="en-US"/>
              <a:t>Click to edit Master text styles</a:t>
            </a:r>
          </a:p>
        </p:txBody>
      </p:sp>
    </p:spTree>
    <p:extLst>
      <p:ext uri="{BB962C8B-B14F-4D97-AF65-F5344CB8AC3E}">
        <p14:creationId xmlns:p14="http://schemas.microsoft.com/office/powerpoint/2010/main" val="106851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25954" y="2315617"/>
            <a:ext cx="1292095" cy="512269"/>
          </a:xfrm>
          <a:prstGeom prst="rect">
            <a:avLst/>
          </a:prstGeom>
        </p:spPr>
      </p:pic>
    </p:spTree>
    <p:extLst>
      <p:ext uri="{BB962C8B-B14F-4D97-AF65-F5344CB8AC3E}">
        <p14:creationId xmlns:p14="http://schemas.microsoft.com/office/powerpoint/2010/main" val="15773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17945047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670074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0100"/>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4791456" y="1243584"/>
            <a:ext cx="4123944" cy="3252216"/>
          </a:xfrm>
        </p:spPr>
        <p:txBody>
          <a:bodyPr/>
          <a:lstStyle>
            <a:lvl1pPr>
              <a:spcBef>
                <a:spcPts val="0"/>
              </a:spcBef>
              <a:defRPr/>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Tree>
    <p:extLst>
      <p:ext uri="{BB962C8B-B14F-4D97-AF65-F5344CB8AC3E}">
        <p14:creationId xmlns:p14="http://schemas.microsoft.com/office/powerpoint/2010/main" val="1585390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Tree>
    <p:extLst>
      <p:ext uri="{BB962C8B-B14F-4D97-AF65-F5344CB8AC3E}">
        <p14:creationId xmlns:p14="http://schemas.microsoft.com/office/powerpoint/2010/main" val="1572605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dirty="0"/>
              <a:t>Click to edit Master title style</a:t>
            </a:r>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a:lvl1pPr>
          </a:lstStyle>
          <a:p>
            <a:pPr lvl="0"/>
            <a:r>
              <a:rPr lang="en-US" dirty="0"/>
              <a:t>Click to edit Master text styles</a:t>
            </a:r>
          </a:p>
        </p:txBody>
      </p:sp>
      <p:sp>
        <p:nvSpPr>
          <p:cNvPr id="7" name="Picture Placeholde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Drag picture to placeholder or click icon to add</a:t>
            </a:r>
          </a:p>
        </p:txBody>
      </p:sp>
    </p:spTree>
    <p:extLst>
      <p:ext uri="{BB962C8B-B14F-4D97-AF65-F5344CB8AC3E}">
        <p14:creationId xmlns:p14="http://schemas.microsoft.com/office/powerpoint/2010/main" val="5131547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a:latin typeface="+mn-lt"/>
              </a:defRPr>
            </a:lvl1pPr>
          </a:lstStyle>
          <a:p>
            <a:r>
              <a:rPr lang="en-US" dirty="0"/>
              <a:t>Click to edit Master title style</a:t>
            </a:r>
          </a:p>
        </p:txBody>
      </p:sp>
    </p:spTree>
    <p:extLst>
      <p:ext uri="{BB962C8B-B14F-4D97-AF65-F5344CB8AC3E}">
        <p14:creationId xmlns:p14="http://schemas.microsoft.com/office/powerpoint/2010/main" val="451276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dirty="0"/>
              <a:t>Click to edit Master title style</a:t>
            </a:r>
          </a:p>
        </p:txBody>
      </p:sp>
    </p:spTree>
    <p:extLst>
      <p:ext uri="{BB962C8B-B14F-4D97-AF65-F5344CB8AC3E}">
        <p14:creationId xmlns:p14="http://schemas.microsoft.com/office/powerpoint/2010/main" val="152374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i="0">
                <a:latin typeface="+mn-lt"/>
              </a:defRPr>
            </a:lvl1pPr>
          </a:lstStyle>
          <a:p>
            <a:pPr lvl="0"/>
            <a:r>
              <a:rPr lang="en-US"/>
              <a:t>Click to edit Master text styles</a:t>
            </a:r>
          </a:p>
        </p:txBody>
      </p:sp>
    </p:spTree>
    <p:extLst>
      <p:ext uri="{BB962C8B-B14F-4D97-AF65-F5344CB8AC3E}">
        <p14:creationId xmlns:p14="http://schemas.microsoft.com/office/powerpoint/2010/main" val="106575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p:cNvSpPr>
            <a:spLocks noGrp="1"/>
          </p:cNvSpPr>
          <p:nvPr>
            <p:ph type="body" sz="quarter" idx="12"/>
          </p:nvPr>
        </p:nvSpPr>
        <p:spPr>
          <a:xfrm>
            <a:off x="4791456" y="201168"/>
            <a:ext cx="4123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81301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4791457" y="1243584"/>
            <a:ext cx="4123876"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3752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7" name="Content Placeholder"/>
          <p:cNvSpPr>
            <a:spLocks noGrp="1"/>
          </p:cNvSpPr>
          <p:nvPr>
            <p:ph sz="quarter" idx="13"/>
          </p:nvPr>
        </p:nvSpPr>
        <p:spPr>
          <a:xfrm>
            <a:off x="210312" y="1216152"/>
            <a:ext cx="4142232" cy="3279648"/>
          </a:xfrm>
        </p:spPr>
        <p:txBody>
          <a:bodyPr/>
          <a:lstStyle>
            <a:lvl1pPr>
              <a:defRPr sz="2400"/>
            </a:lvl1pPr>
          </a:lstStyle>
          <a:p>
            <a:pPr lvl="0"/>
            <a:r>
              <a:rPr lang="en-US" dirty="0"/>
              <a:t>Click to edit Master text styles</a:t>
            </a:r>
          </a:p>
        </p:txBody>
      </p:sp>
      <p:sp>
        <p:nvSpPr>
          <p:cNvPr id="6" name="Text Placeholder"/>
          <p:cNvSpPr>
            <a:spLocks noGrp="1"/>
          </p:cNvSpPr>
          <p:nvPr>
            <p:ph type="body" sz="quarter" idx="12"/>
          </p:nvPr>
        </p:nvSpPr>
        <p:spPr>
          <a:xfrm>
            <a:off x="4791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5785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91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7077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268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1360574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6" name="Text Placeholder 1"/>
          <p:cNvSpPr>
            <a:spLocks noGrp="1"/>
          </p:cNvSpPr>
          <p:nvPr>
            <p:ph type="body" sz="quarter" idx="12"/>
          </p:nvPr>
        </p:nvSpPr>
        <p:spPr>
          <a:xfrm>
            <a:off x="4791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7077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87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4142164" cy="4294632"/>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4572000" y="0"/>
            <a:ext cx="4572000" cy="5143500"/>
          </a:xfrm>
          <a:prstGeom prst="rect">
            <a:avLst/>
          </a:prstGeom>
          <a:solidFill>
            <a:schemeClr val="tx1"/>
          </a:solidFill>
        </p:spPr>
        <p:txBody>
          <a:bodyPr wrap="square" lIns="0" tIns="0" rIns="0" bIns="0" rtlCol="0" anchor="ctr">
            <a:noAutofit/>
          </a:bodyPr>
          <a:lstStyle/>
          <a:p>
            <a:pPr algn="ctr"/>
            <a:endParaRPr lang="en-US" sz="1200" b="0" i="0">
              <a:solidFill>
                <a:srgbClr val="FFFFFF"/>
              </a:solidFill>
              <a:latin typeface="+mn-lt"/>
              <a:cs typeface="Arial"/>
            </a:endParaRPr>
          </a:p>
        </p:txBody>
      </p:sp>
      <p:sp>
        <p:nvSpPr>
          <p:cNvPr id="6" name="Text Placeholder"/>
          <p:cNvSpPr>
            <a:spLocks noGrp="1"/>
          </p:cNvSpPr>
          <p:nvPr>
            <p:ph type="body" sz="quarter" idx="12"/>
          </p:nvPr>
        </p:nvSpPr>
        <p:spPr>
          <a:xfrm>
            <a:off x="4791456" y="201168"/>
            <a:ext cx="4123944" cy="4294632"/>
          </a:xfrm>
        </p:spPr>
        <p:txBody>
          <a:bodyPr/>
          <a:lstStyle>
            <a:lvl1pPr>
              <a:buClr>
                <a:schemeClr val="bg1"/>
              </a:buClr>
              <a:defRPr>
                <a:solidFill>
                  <a:schemeClr val="bg1"/>
                </a:solidFill>
                <a:latin typeface="+mn-lt"/>
              </a:defRPr>
            </a:lvl1pPr>
            <a:lvl2pPr>
              <a:buClr>
                <a:schemeClr val="bg1"/>
              </a:buClr>
              <a:defRPr>
                <a:solidFill>
                  <a:schemeClr val="bg1"/>
                </a:solidFill>
                <a:latin typeface="+mn-lt"/>
              </a:defRPr>
            </a:lvl2pPr>
            <a:lvl3pPr>
              <a:buClr>
                <a:schemeClr val="bg1"/>
              </a:buClr>
              <a:defRPr>
                <a:solidFill>
                  <a:schemeClr val="bg1"/>
                </a:solidFill>
                <a:latin typeface="+mn-lt"/>
              </a:defRPr>
            </a:lvl3pPr>
            <a:lvl4pPr>
              <a:buClr>
                <a:schemeClr val="bg1"/>
              </a:buClr>
              <a:defRPr>
                <a:solidFill>
                  <a:schemeClr val="bg1"/>
                </a:solidFill>
                <a:latin typeface="+mn-lt"/>
              </a:defRPr>
            </a:lvl4pPr>
            <a:lvl5pPr>
              <a:buClr>
                <a:schemeClr val="bg1"/>
              </a:buCl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6411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9044687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dirty="0"/>
              <a:t>Click to edit Master title style</a:t>
            </a:r>
          </a:p>
        </p:txBody>
      </p:sp>
    </p:spTree>
    <p:extLst>
      <p:ext uri="{BB962C8B-B14F-4D97-AF65-F5344CB8AC3E}">
        <p14:creationId xmlns:p14="http://schemas.microsoft.com/office/powerpoint/2010/main" val="8037231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Tree>
    <p:extLst>
      <p:ext uri="{BB962C8B-B14F-4D97-AF65-F5344CB8AC3E}">
        <p14:creationId xmlns:p14="http://schemas.microsoft.com/office/powerpoint/2010/main" val="7361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219456" y="219456"/>
            <a:ext cx="4133088" cy="804672"/>
          </a:xfrm>
        </p:spPr>
        <p:txBody>
          <a:bodyPr/>
          <a:lstStyle>
            <a:lvl1pPr>
              <a:defRPr sz="1600"/>
            </a:lvl1pPr>
          </a:lstStyle>
          <a:p>
            <a:r>
              <a:rPr lang="en-US"/>
              <a:t>Click to edit Master title style</a:t>
            </a:r>
            <a:endParaRPr lang="en-US" dirty="0"/>
          </a:p>
        </p:txBody>
      </p:sp>
      <p:sp>
        <p:nvSpPr>
          <p:cNvPr id="6" name="Text Placeholder"/>
          <p:cNvSpPr>
            <a:spLocks noGrp="1"/>
          </p:cNvSpPr>
          <p:nvPr>
            <p:ph type="body" sz="quarter" idx="12"/>
          </p:nvPr>
        </p:nvSpPr>
        <p:spPr>
          <a:xfrm>
            <a:off x="137160" y="1133856"/>
            <a:ext cx="4206240" cy="3361944"/>
          </a:xfrm>
        </p:spPr>
        <p:txBody>
          <a:bodyPr/>
          <a:lstStyle>
            <a:lvl1pPr>
              <a:lnSpc>
                <a:spcPct val="90000"/>
              </a:lnSpc>
              <a:defRPr sz="9600" b="1" i="0">
                <a:latin typeface="+mn-lt"/>
              </a:defRPr>
            </a:lvl1pPr>
          </a:lstStyle>
          <a:p>
            <a:pPr lvl="0"/>
            <a:r>
              <a:rPr lang="en-US"/>
              <a:t>Click to edit Master text styles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4572000" y="0"/>
            <a:ext cx="4572000" cy="5143500"/>
          </a:xfrm>
        </p:spPr>
        <p:txBody>
          <a:bodyPr lIns="91440" tIns="91440" rIns="91440" bIns="91440"/>
          <a:lstStyle>
            <a:lvl1pPr>
              <a:defRPr baseline="0"/>
            </a:lvl1pPr>
          </a:lstStyle>
          <a:p>
            <a:r>
              <a:rPr lang="en-US"/>
              <a:t>Click icon to add picture</a:t>
            </a:r>
          </a:p>
        </p:txBody>
      </p:sp>
    </p:spTree>
    <p:extLst>
      <p:ext uri="{BB962C8B-B14F-4D97-AF65-F5344CB8AC3E}">
        <p14:creationId xmlns:p14="http://schemas.microsoft.com/office/powerpoint/2010/main" val="1768128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p:cNvSpPr>
            <a:spLocks noGrp="1"/>
          </p:cNvSpPr>
          <p:nvPr>
            <p:ph type="body" sz="quarter" idx="13"/>
          </p:nvPr>
        </p:nvSpPr>
        <p:spPr>
          <a:xfrm>
            <a:off x="219456" y="1243584"/>
            <a:ext cx="4123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7828083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4572000" cy="2571751"/>
          </a:xfrm>
          <a:solidFill>
            <a:srgbClr val="0530AD"/>
          </a:solidFill>
        </p:spPr>
        <p:txBody>
          <a:bodyPr lIns="210312" tIns="201168" rIns="228600" bIns="228600"/>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4572000" y="0"/>
            <a:ext cx="2286000" cy="2571750"/>
          </a:xfrm>
          <a:solidFill>
            <a:srgbClr val="0F62FE"/>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6858000" y="0"/>
            <a:ext cx="2286000" cy="2571750"/>
          </a:xfrm>
          <a:solidFill>
            <a:srgbClr val="061F80"/>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2570163"/>
            <a:ext cx="4572000" cy="2573337"/>
          </a:xfrm>
          <a:solidFill>
            <a:srgbClr val="161616"/>
          </a:solidFill>
        </p:spPr>
        <p:txBody>
          <a:bodyPr lIns="219456" tIns="201168" rIns="2286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4572000" y="2570163"/>
            <a:ext cx="4572000" cy="2573337"/>
          </a:xfrm>
          <a:solidFill>
            <a:srgbClr val="0530AD"/>
          </a:solidFill>
          <a:ln>
            <a:noFill/>
          </a:ln>
        </p:spPr>
        <p:txBody>
          <a:bodyPr lIns="219456" tIns="201168" rIns="228600" bIns="228600"/>
          <a:lstStyle>
            <a:lvl1pPr>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327739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2569463"/>
          </a:xfrm>
          <a:noFill/>
        </p:spPr>
        <p:txBody>
          <a:bodyPr lIns="182880" tIns="164592" rIns="228600" bIns="228600"/>
          <a:lstStyle>
            <a:lvl1pPr>
              <a:defRPr sz="4800"/>
            </a:lvl1pPr>
          </a:lstStyle>
          <a:p>
            <a:r>
              <a:rPr lang="en-US" dirty="0"/>
              <a:t>Click to edit Master title style</a:t>
            </a:r>
          </a:p>
        </p:txBody>
      </p:sp>
      <p:sp>
        <p:nvSpPr>
          <p:cNvPr id="13" name="Content Placeholder 1"/>
          <p:cNvSpPr>
            <a:spLocks noGrp="1"/>
          </p:cNvSpPr>
          <p:nvPr>
            <p:ph sz="quarter" idx="20"/>
          </p:nvPr>
        </p:nvSpPr>
        <p:spPr>
          <a:xfrm>
            <a:off x="0" y="2570163"/>
            <a:ext cx="2286000" cy="2573337"/>
          </a:xfrm>
          <a:solidFill>
            <a:srgbClr val="001D6C"/>
          </a:solidFill>
        </p:spPr>
        <p:txBody>
          <a:bodyPr lIns="219456" tIns="201168" rIns="2286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2286001" y="2570163"/>
            <a:ext cx="2286000" cy="2573337"/>
          </a:xfrm>
          <a:solidFill>
            <a:srgbClr val="0043C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4572000" y="2570162"/>
            <a:ext cx="2286000" cy="2573338"/>
          </a:xfrm>
          <a:solidFill>
            <a:srgbClr val="0F62FE"/>
          </a:solidFill>
          <a:ln>
            <a:noFill/>
          </a:ln>
        </p:spPr>
        <p:txBody>
          <a:bodyPr lIns="219456" tIns="201168" rIns="2286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6858000" y="2570162"/>
            <a:ext cx="2286000" cy="2573338"/>
          </a:xfrm>
          <a:solidFill>
            <a:srgbClr val="78A9FF"/>
          </a:solidFill>
          <a:ln>
            <a:noFill/>
          </a:ln>
        </p:spPr>
        <p:txBody>
          <a:bodyPr lIns="219456" tIns="201168" rIns="228600" bIns="228600"/>
          <a:lstStyle>
            <a:lvl1pPr>
              <a:defRPr>
                <a:solidFill>
                  <a:schemeClr val="tx1"/>
                </a:solidFill>
              </a:defRPr>
            </a:lvl1pPr>
          </a:lstStyle>
          <a:p>
            <a:pPr lvl="0"/>
            <a:r>
              <a:rPr lang="en-US" dirty="0"/>
              <a:t>Click to edit Master text styles</a:t>
            </a:r>
          </a:p>
        </p:txBody>
      </p:sp>
    </p:spTree>
    <p:extLst>
      <p:ext uri="{BB962C8B-B14F-4D97-AF65-F5344CB8AC3E}">
        <p14:creationId xmlns:p14="http://schemas.microsoft.com/office/powerpoint/2010/main" val="9138155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9144000" cy="1276350"/>
          </a:xfrm>
          <a:solidFill>
            <a:srgbClr val="FFFFFF"/>
          </a:solidFill>
        </p:spPr>
        <p:txBody>
          <a:bodyPr lIns="210312" tIns="201168" rIns="228600" bIns="228600"/>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1276350"/>
            <a:ext cx="9144000" cy="386715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6924250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9144000" cy="5148072"/>
          </a:xfrm>
        </p:spPr>
        <p:txBody>
          <a:bodyPr lIns="91440" tIns="91440" rIns="91440" bIns="91440"/>
          <a:lstStyle/>
          <a:p>
            <a:r>
              <a:rPr lang="en-US"/>
              <a:t>Drag picture to placeholder or click icon to add</a:t>
            </a:r>
          </a:p>
        </p:txBody>
      </p:sp>
      <p:sp>
        <p:nvSpPr>
          <p:cNvPr id="6" name="Text Placeholder"/>
          <p:cNvSpPr>
            <a:spLocks noGrp="1"/>
          </p:cNvSpPr>
          <p:nvPr>
            <p:ph type="body" sz="quarter" idx="12"/>
          </p:nvPr>
        </p:nvSpPr>
        <p:spPr>
          <a:xfrm>
            <a:off x="-3" y="2571750"/>
            <a:ext cx="2286003" cy="2571750"/>
          </a:xfrm>
          <a:solidFill>
            <a:srgbClr val="FFFFFF"/>
          </a:solidFill>
        </p:spPr>
        <p:txBody>
          <a:bodyPr lIns="219456" tIns="201168" rIns="228600" bIns="228600"/>
          <a:lstStyle>
            <a:lvl1pPr>
              <a:buClr>
                <a:schemeClr val="tx1"/>
              </a:buClr>
              <a:defRPr>
                <a:solidFill>
                  <a:schemeClr val="tx1"/>
                </a:solidFill>
              </a:defRPr>
            </a:lvl1pPr>
            <a:lvl2pPr>
              <a:buClr>
                <a:schemeClr val="tx1"/>
              </a:buClr>
              <a:defRPr sz="1000">
                <a:solidFill>
                  <a:schemeClr val="tx1"/>
                </a:solidFill>
              </a:defRPr>
            </a:lvl2pPr>
            <a:lvl3pPr>
              <a:buClr>
                <a:schemeClr val="tx1"/>
              </a:buClr>
              <a:defRPr sz="1000">
                <a:solidFill>
                  <a:schemeClr val="tx1"/>
                </a:solidFill>
              </a:defRPr>
            </a:lvl3pPr>
            <a:lvl4pPr>
              <a:buClr>
                <a:schemeClr val="tx1"/>
              </a:buClr>
              <a:defRPr sz="1000">
                <a:solidFill>
                  <a:schemeClr val="tx1"/>
                </a:solidFill>
              </a:defRPr>
            </a:lvl4pPr>
            <a:lvl5pPr>
              <a:buClr>
                <a:schemeClr val="tx1"/>
              </a:buClr>
              <a:defRPr sz="1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318794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2286000" cy="5148072"/>
          </a:xfrm>
          <a:solidFill>
            <a:srgbClr val="0F62FE"/>
          </a:solidFill>
        </p:spPr>
        <p:txBody>
          <a:bodyPr lIns="219456" tIns="201168" rIns="2286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2286000" y="0"/>
            <a:ext cx="2286000" cy="5148072"/>
          </a:xfrm>
          <a:solidFill>
            <a:srgbClr val="0043CE"/>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4572000" y="0"/>
            <a:ext cx="2286000" cy="5148072"/>
          </a:xfrm>
          <a:solidFill>
            <a:srgbClr val="002D9C"/>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6858000" y="0"/>
            <a:ext cx="2286000" cy="5148072"/>
          </a:xfrm>
          <a:solidFill>
            <a:srgbClr val="001D6C"/>
          </a:solidFill>
        </p:spPr>
        <p:txBody>
          <a:bodyPr lIns="219456" tIns="201168" rIns="2286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4260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2514600" y="1243584"/>
            <a:ext cx="6400800"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0591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9881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2505456" y="1259626"/>
            <a:ext cx="1837944" cy="3252216"/>
          </a:xfrm>
        </p:spPr>
        <p:txBody>
          <a:bodyPr/>
          <a:lstStyle>
            <a:lvl1pPr>
              <a:spcBef>
                <a:spcPts val="300"/>
              </a:spcBef>
              <a:defRPr sz="1400"/>
            </a:lvl1pPr>
            <a:lvl2pPr>
              <a:spcBef>
                <a:spcPts val="0"/>
              </a:spcBef>
              <a:defRPr sz="1400"/>
            </a:lvl2pPr>
            <a:lvl3pPr>
              <a:spcBef>
                <a:spcPts val="0"/>
              </a:spcBef>
              <a:defRPr sz="1400"/>
            </a:lvl3pPr>
            <a:lvl4pPr>
              <a:spcBef>
                <a:spcPts val="0"/>
              </a:spcBef>
              <a:defRPr sz="1400"/>
            </a:lvl4pPr>
            <a:lvl5pPr>
              <a:spcBef>
                <a:spcPts val="0"/>
              </a:spcBef>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4572000" y="0"/>
            <a:ext cx="4572000" cy="5143500"/>
          </a:xfrm>
        </p:spPr>
        <p:txBody>
          <a:bodyPr lIns="91440" tIns="91440" rIns="91440" bIns="91440"/>
          <a:lstStyle/>
          <a:p>
            <a:r>
              <a:rPr lang="en-US"/>
              <a:t>Drag picture to placeholder or click icon to add</a:t>
            </a:r>
          </a:p>
        </p:txBody>
      </p:sp>
    </p:spTree>
    <p:extLst>
      <p:ext uri="{BB962C8B-B14F-4D97-AF65-F5344CB8AC3E}">
        <p14:creationId xmlns:p14="http://schemas.microsoft.com/office/powerpoint/2010/main" val="664527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6" name="Text Placeholder 1"/>
          <p:cNvSpPr>
            <a:spLocks noGrp="1"/>
          </p:cNvSpPr>
          <p:nvPr>
            <p:ph type="body" sz="quarter" idx="12"/>
          </p:nvPr>
        </p:nvSpPr>
        <p:spPr>
          <a:xfrm>
            <a:off x="219456" y="1243584"/>
            <a:ext cx="1837944" cy="32522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2505456" y="1262634"/>
            <a:ext cx="1837944" cy="3252216"/>
          </a:xfrm>
        </p:spPr>
        <p:txBody>
          <a:bodyPr/>
          <a:lstStyle>
            <a:lvl1pPr marL="0" indent="0" algn="l" rtl="0" eaLnBrk="1" fontAlgn="base" hangingPunct="1">
              <a:lnSpc>
                <a:spcPct val="100000"/>
              </a:lnSpc>
              <a:spcBef>
                <a:spcPts val="0"/>
              </a:spcBef>
              <a:spcAft>
                <a:spcPct val="0"/>
              </a:spcAft>
              <a:buClr>
                <a:schemeClr val="tx1"/>
              </a:buClr>
              <a:buFont typeface="Arial" panose="020B0604020202020204" pitchFamily="34" charset="0"/>
              <a:buNone/>
              <a:tabLst/>
              <a:defRPr lang="en-US" sz="1400" b="0" i="0" dirty="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lang="en-US" sz="1400" b="0" i="0" dirty="0">
                <a:solidFill>
                  <a:schemeClr val="tx1"/>
                </a:solidFill>
                <a:latin typeface="+mn-lt"/>
                <a:ea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4773168" y="1216152"/>
            <a:ext cx="4142232" cy="3279648"/>
          </a:xfrm>
        </p:spPr>
        <p:txBody>
          <a:bodyPr/>
          <a:lstStyle>
            <a:lvl1pPr>
              <a:defRPr sz="2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467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137161" y="91440"/>
            <a:ext cx="8778172" cy="4404360"/>
          </a:xfrm>
        </p:spPr>
        <p:txBody>
          <a:bodyPr/>
          <a:lstStyle>
            <a:lvl1pPr>
              <a:defRPr sz="9600" b="1" i="0">
                <a:latin typeface="+mn-lt"/>
              </a:defRPr>
            </a:lvl1pPr>
          </a:lstStyle>
          <a:p>
            <a:r>
              <a:rPr lang="en-US"/>
              <a:t>Click to edit Master title style</a:t>
            </a:r>
            <a:endParaRPr lang="en-US" dirty="0"/>
          </a:p>
        </p:txBody>
      </p:sp>
    </p:spTree>
    <p:extLst>
      <p:ext uri="{BB962C8B-B14F-4D97-AF65-F5344CB8AC3E}">
        <p14:creationId xmlns:p14="http://schemas.microsoft.com/office/powerpoint/2010/main" val="12011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219456" y="201168"/>
            <a:ext cx="1837944" cy="429463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2505457" y="201168"/>
            <a:ext cx="6409876" cy="4294632"/>
          </a:xfrm>
        </p:spPr>
        <p:txBody>
          <a:bodyPr lIns="0" tIns="0" rIns="91440" bIns="91440"/>
          <a:lstStyle/>
          <a:p>
            <a:r>
              <a:rPr lang="en-US"/>
              <a:t>Click icon to add table</a:t>
            </a:r>
          </a:p>
        </p:txBody>
      </p:sp>
    </p:spTree>
    <p:extLst>
      <p:ext uri="{BB962C8B-B14F-4D97-AF65-F5344CB8AC3E}">
        <p14:creationId xmlns:p14="http://schemas.microsoft.com/office/powerpoint/2010/main" val="21107208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69024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dirty="0"/>
              <a:t>Click to edit Master title style</a:t>
            </a:r>
          </a:p>
        </p:txBody>
      </p:sp>
      <p:sp>
        <p:nvSpPr>
          <p:cNvPr id="8" name="Text Placeholder 1"/>
          <p:cNvSpPr>
            <a:spLocks noGrp="1"/>
          </p:cNvSpPr>
          <p:nvPr>
            <p:ph type="body" sz="quarter" idx="13"/>
          </p:nvPr>
        </p:nvSpPr>
        <p:spPr>
          <a:xfrm>
            <a:off x="219456" y="1261872"/>
            <a:ext cx="4123944" cy="1309878"/>
          </a:xfrm>
        </p:spPr>
        <p:txBody>
          <a:bodyPr/>
          <a:lstStyle>
            <a:lvl1pPr>
              <a:spcBef>
                <a:spcPts val="0"/>
              </a:spcBef>
              <a:defRPr sz="1000"/>
            </a:lvl1pPr>
            <a:lvl2pPr marL="0" indent="0">
              <a:spcBef>
                <a:spcPts val="0"/>
              </a:spcBef>
              <a:buNone/>
              <a:defRPr/>
            </a:lvl2pPr>
            <a:lvl3pPr marL="201615" indent="0">
              <a:buNone/>
              <a:defRPr/>
            </a:lvl3pPr>
            <a:lvl4pPr marL="434981" indent="0">
              <a:buNone/>
              <a:defRPr/>
            </a:lvl4pPr>
            <a:lvl5pPr marL="631833"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219456" y="3209544"/>
            <a:ext cx="6409944" cy="1307592"/>
          </a:xfrm>
        </p:spPr>
        <p:txBody>
          <a:bodyPr anchor="b"/>
          <a:lstStyle>
            <a:lvl1pPr>
              <a:spcBef>
                <a:spcPts val="300"/>
              </a:spcBef>
              <a:defRPr sz="600"/>
            </a:lvl1pPr>
            <a:lvl2pPr>
              <a:defRPr sz="600"/>
            </a:lvl2pPr>
            <a:lvl3pPr>
              <a:defRPr sz="600"/>
            </a:lvl3pPr>
            <a:lvl4pPr>
              <a:defRPr sz="600"/>
            </a:lvl4pPr>
            <a:lvl5pPr>
              <a:defRPr sz="600"/>
            </a:lvl5pPr>
          </a:lstStyle>
          <a:p>
            <a:pPr lvl="0"/>
            <a:r>
              <a:rPr lang="en-US" dirty="0"/>
              <a:t>Click to edit Master text styles</a:t>
            </a:r>
          </a:p>
        </p:txBody>
      </p:sp>
    </p:spTree>
    <p:extLst>
      <p:ext uri="{BB962C8B-B14F-4D97-AF65-F5344CB8AC3E}">
        <p14:creationId xmlns:p14="http://schemas.microsoft.com/office/powerpoint/2010/main" val="1844821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3923196" y="2312885"/>
            <a:ext cx="1297608" cy="517732"/>
          </a:xfrm>
          <a:prstGeom prst="rect">
            <a:avLst/>
          </a:prstGeom>
        </p:spPr>
      </p:pic>
    </p:spTree>
    <p:extLst>
      <p:ext uri="{BB962C8B-B14F-4D97-AF65-F5344CB8AC3E}">
        <p14:creationId xmlns:p14="http://schemas.microsoft.com/office/powerpoint/2010/main" val="12189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210313" y="201168"/>
            <a:ext cx="5562535" cy="4294632"/>
          </a:xfrm>
        </p:spPr>
        <p:txBody>
          <a:bodyPr/>
          <a:lstStyle/>
          <a:p>
            <a:r>
              <a:rPr lang="en-US"/>
              <a:t>Click to edit Master title style</a:t>
            </a:r>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4294632"/>
          </a:xfrm>
        </p:spPr>
        <p:txBody>
          <a:bodyPr/>
          <a:lstStyle/>
          <a:p>
            <a:r>
              <a:rPr lang="en-US"/>
              <a:t>Click to edit Master title style</a:t>
            </a:r>
            <a:endParaRPr lang="en-US" dirty="0"/>
          </a:p>
        </p:txBody>
      </p:sp>
      <p:sp>
        <p:nvSpPr>
          <p:cNvPr id="6" name="Text Placeholder"/>
          <p:cNvSpPr>
            <a:spLocks noGrp="1"/>
          </p:cNvSpPr>
          <p:nvPr>
            <p:ph type="body" sz="quarter" idx="12"/>
          </p:nvPr>
        </p:nvSpPr>
        <p:spPr>
          <a:xfrm>
            <a:off x="4791456" y="201168"/>
            <a:ext cx="4123944" cy="4294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8459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210312" y="201168"/>
            <a:ext cx="4142232" cy="804672"/>
          </a:xfrm>
        </p:spPr>
        <p:txBody>
          <a:bodyPr/>
          <a:lstStyle/>
          <a:p>
            <a:r>
              <a:rPr lang="en-US"/>
              <a:t>Click to edit Master title style</a:t>
            </a:r>
            <a:endParaRPr lang="en-US" dirty="0"/>
          </a:p>
        </p:txBody>
      </p:sp>
      <p:sp>
        <p:nvSpPr>
          <p:cNvPr id="8" name="Text Placeholder"/>
          <p:cNvSpPr>
            <a:spLocks noGrp="1"/>
          </p:cNvSpPr>
          <p:nvPr>
            <p:ph type="body" sz="quarter" idx="13"/>
          </p:nvPr>
        </p:nvSpPr>
        <p:spPr>
          <a:xfrm>
            <a:off x="219456" y="1243584"/>
            <a:ext cx="4123944"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p:cNvSpPr>
            <a:spLocks noGrp="1"/>
          </p:cNvSpPr>
          <p:nvPr>
            <p:ph type="body" sz="quarter" idx="12"/>
          </p:nvPr>
        </p:nvSpPr>
        <p:spPr>
          <a:xfrm>
            <a:off x="4791457" y="1243584"/>
            <a:ext cx="4123876" cy="32522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37177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a:t>Click to edit Master title style</a:t>
            </a:r>
            <a:endParaRPr lang="en-US" dirty="0"/>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8" r:id="rId13"/>
    <p:sldLayoutId id="2147483839" r:id="rId14"/>
    <p:sldLayoutId id="2147483840" r:id="rId15"/>
    <p:sldLayoutId id="2147483841" r:id="rId16"/>
    <p:sldLayoutId id="2147483842" r:id="rId17"/>
    <p:sldLayoutId id="2147483843" r:id="rId18"/>
    <p:sldLayoutId id="2147483959"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hf hdr="0" dt="0"/>
  <p:txStyles>
    <p:titleStyle>
      <a:lvl1pPr algn="l" rtl="0" eaLnBrk="1" fontAlgn="base" hangingPunct="1">
        <a:lnSpc>
          <a:spcPct val="90000"/>
        </a:lnSpc>
        <a:spcBef>
          <a:spcPct val="0"/>
        </a:spcBef>
        <a:spcAft>
          <a:spcPct val="0"/>
        </a:spcAft>
        <a:defRPr sz="2400" b="0" i="0">
          <a:solidFill>
            <a:schemeClr val="bg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p:titleStyle>
    <p:bodyStyle>
      <a:lvl1pPr marL="0" indent="0" algn="l" rtl="0" eaLnBrk="1" fontAlgn="base" hangingPunct="1">
        <a:lnSpc>
          <a:spcPct val="100000"/>
        </a:lnSpc>
        <a:spcBef>
          <a:spcPts val="1100"/>
        </a:spcBef>
        <a:spcAft>
          <a:spcPct val="0"/>
        </a:spcAft>
        <a:buClr>
          <a:srgbClr val="6D6E70"/>
        </a:buClr>
        <a:buSzPct val="90000"/>
        <a:buFont typeface="IBM Plex Sans" pitchFamily="2" charset="2"/>
        <a:buNone/>
        <a:defRPr sz="1400" b="0" i="0">
          <a:solidFill>
            <a:schemeClr val="bg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bg1"/>
        </a:buClr>
        <a:buSzPct val="100000"/>
        <a:buFont typeface="Arial" panose="020B0604020202020204" pitchFamily="34" charset="0"/>
        <a:buChar char="•"/>
        <a:tabLst/>
        <a:defRPr sz="1400" b="0" i="0" baseline="0">
          <a:solidFill>
            <a:schemeClr val="bg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bg1"/>
        </a:buClr>
        <a:buFont typeface="Arial" panose="020B0604020202020204" pitchFamily="34" charset="0"/>
        <a:buChar char="•"/>
        <a:tabLst/>
        <a:defRPr sz="1400" b="0" i="0">
          <a:solidFill>
            <a:schemeClr val="bg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210312" y="201168"/>
            <a:ext cx="4142232" cy="4294632"/>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4791456" y="201168"/>
            <a:ext cx="4123944" cy="4294632"/>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109730" y="-110490"/>
            <a:ext cx="9364220" cy="5364480"/>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Lst>
  <p:hf hdr="0" dt="0"/>
  <p:txStyles>
    <p:titleStyle>
      <a:lvl1pPr algn="l" rtl="0" eaLnBrk="1" fontAlgn="base" hangingPunct="1">
        <a:lnSpc>
          <a:spcPct val="90000"/>
        </a:lnSpc>
        <a:spcBef>
          <a:spcPct val="0"/>
        </a:spcBef>
        <a:spcAft>
          <a:spcPct val="0"/>
        </a:spcAft>
        <a:defRPr sz="2400" b="0" i="0">
          <a:solidFill>
            <a:schemeClr val="tx1"/>
          </a:solidFill>
          <a:latin typeface="+mj-lt"/>
          <a:ea typeface="Arial" panose="020B0604020202020204" pitchFamily="34" charset="0"/>
          <a:cs typeface="Arial" panose="020B0604020202020204" pitchFamily="34" charset="0"/>
        </a:defRPr>
      </a:lvl1pPr>
      <a:lvl2pPr algn="l" rtl="0" eaLnBrk="1" fontAlgn="base" hangingPunct="1">
        <a:lnSpc>
          <a:spcPct val="90000"/>
        </a:lnSpc>
        <a:spcBef>
          <a:spcPct val="0"/>
        </a:spcBef>
        <a:spcAft>
          <a:spcPct val="0"/>
        </a:spcAft>
        <a:defRPr sz="2220">
          <a:solidFill>
            <a:srgbClr val="191919"/>
          </a:solidFill>
          <a:latin typeface="IBM Plex Sans" pitchFamily="34" charset="0"/>
        </a:defRPr>
      </a:lvl2pPr>
      <a:lvl3pPr algn="l" rtl="0" eaLnBrk="1" fontAlgn="base" hangingPunct="1">
        <a:lnSpc>
          <a:spcPct val="90000"/>
        </a:lnSpc>
        <a:spcBef>
          <a:spcPct val="0"/>
        </a:spcBef>
        <a:spcAft>
          <a:spcPct val="0"/>
        </a:spcAft>
        <a:defRPr sz="2220">
          <a:solidFill>
            <a:srgbClr val="191919"/>
          </a:solidFill>
          <a:latin typeface="IBM Plex Sans" pitchFamily="34" charset="0"/>
        </a:defRPr>
      </a:lvl3pPr>
      <a:lvl4pPr algn="l" rtl="0" eaLnBrk="1" fontAlgn="base" hangingPunct="1">
        <a:lnSpc>
          <a:spcPct val="90000"/>
        </a:lnSpc>
        <a:spcBef>
          <a:spcPct val="0"/>
        </a:spcBef>
        <a:spcAft>
          <a:spcPct val="0"/>
        </a:spcAft>
        <a:defRPr sz="2220">
          <a:solidFill>
            <a:srgbClr val="191919"/>
          </a:solidFill>
          <a:latin typeface="IBM Plex Sans" pitchFamily="34" charset="0"/>
        </a:defRPr>
      </a:lvl4pPr>
      <a:lvl5pPr algn="l" rtl="0" eaLnBrk="1" fontAlgn="base" hangingPunct="1">
        <a:lnSpc>
          <a:spcPct val="90000"/>
        </a:lnSpc>
        <a:spcBef>
          <a:spcPct val="0"/>
        </a:spcBef>
        <a:spcAft>
          <a:spcPct val="0"/>
        </a:spcAft>
        <a:defRPr sz="2220">
          <a:solidFill>
            <a:srgbClr val="191919"/>
          </a:solidFill>
          <a:latin typeface="IBM Plex Sans" pitchFamily="34" charset="0"/>
        </a:defRPr>
      </a:lvl5pPr>
      <a:lvl6pPr marL="362568" algn="l" rtl="0" eaLnBrk="1" fontAlgn="base" hangingPunct="1">
        <a:lnSpc>
          <a:spcPct val="90000"/>
        </a:lnSpc>
        <a:spcBef>
          <a:spcPct val="0"/>
        </a:spcBef>
        <a:spcAft>
          <a:spcPct val="0"/>
        </a:spcAft>
        <a:defRPr sz="2220">
          <a:solidFill>
            <a:srgbClr val="191919"/>
          </a:solidFill>
          <a:latin typeface="IBM Plex Sans" pitchFamily="34" charset="0"/>
        </a:defRPr>
      </a:lvl6pPr>
      <a:lvl7pPr marL="725139" algn="l" rtl="0" eaLnBrk="1" fontAlgn="base" hangingPunct="1">
        <a:lnSpc>
          <a:spcPct val="90000"/>
        </a:lnSpc>
        <a:spcBef>
          <a:spcPct val="0"/>
        </a:spcBef>
        <a:spcAft>
          <a:spcPct val="0"/>
        </a:spcAft>
        <a:defRPr sz="2220">
          <a:solidFill>
            <a:srgbClr val="191919"/>
          </a:solidFill>
          <a:latin typeface="IBM Plex Sans" pitchFamily="34" charset="0"/>
        </a:defRPr>
      </a:lvl7pPr>
      <a:lvl8pPr marL="1087707" algn="l" rtl="0" eaLnBrk="1" fontAlgn="base" hangingPunct="1">
        <a:lnSpc>
          <a:spcPct val="90000"/>
        </a:lnSpc>
        <a:spcBef>
          <a:spcPct val="0"/>
        </a:spcBef>
        <a:spcAft>
          <a:spcPct val="0"/>
        </a:spcAft>
        <a:defRPr sz="2220">
          <a:solidFill>
            <a:srgbClr val="191919"/>
          </a:solidFill>
          <a:latin typeface="IBM Plex Sans" pitchFamily="34" charset="0"/>
        </a:defRPr>
      </a:lvl8pPr>
      <a:lvl9pPr marL="1450276" algn="l" rtl="0" eaLnBrk="1" fontAlgn="base" hangingPunct="1">
        <a:lnSpc>
          <a:spcPct val="90000"/>
        </a:lnSpc>
        <a:spcBef>
          <a:spcPct val="0"/>
        </a:spcBef>
        <a:spcAft>
          <a:spcPct val="0"/>
        </a:spcAft>
        <a:defRPr sz="2220">
          <a:solidFill>
            <a:srgbClr val="191919"/>
          </a:solidFill>
          <a:latin typeface="IBM Plex Sans" pitchFamily="34" charset="0"/>
        </a:defRPr>
      </a:lvl9pPr>
    </p:titleStyle>
    <p:body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p:bodyStyle>
    <p:otherStyle>
      <a:defPPr>
        <a:defRPr lang="en-US"/>
      </a:defPPr>
      <a:lvl1pPr marL="0" algn="l" defTabSz="725139" rtl="0" eaLnBrk="1" latinLnBrk="0" hangingPunct="1">
        <a:defRPr sz="1428" kern="1200">
          <a:solidFill>
            <a:schemeClr val="tx1"/>
          </a:solidFill>
          <a:latin typeface="+mn-lt"/>
          <a:ea typeface="+mn-ea"/>
          <a:cs typeface="+mn-cs"/>
        </a:defRPr>
      </a:lvl1pPr>
      <a:lvl2pPr marL="362568" algn="l" defTabSz="725139" rtl="0" eaLnBrk="1" latinLnBrk="0" hangingPunct="1">
        <a:defRPr sz="1428" kern="1200">
          <a:solidFill>
            <a:schemeClr val="tx1"/>
          </a:solidFill>
          <a:latin typeface="+mn-lt"/>
          <a:ea typeface="+mn-ea"/>
          <a:cs typeface="+mn-cs"/>
        </a:defRPr>
      </a:lvl2pPr>
      <a:lvl3pPr marL="725139" algn="l" defTabSz="725139" rtl="0" eaLnBrk="1" latinLnBrk="0" hangingPunct="1">
        <a:defRPr sz="1428" kern="1200">
          <a:solidFill>
            <a:schemeClr val="tx1"/>
          </a:solidFill>
          <a:latin typeface="+mn-lt"/>
          <a:ea typeface="+mn-ea"/>
          <a:cs typeface="+mn-cs"/>
        </a:defRPr>
      </a:lvl3pPr>
      <a:lvl4pPr marL="1087707" algn="l" defTabSz="725139" rtl="0" eaLnBrk="1" latinLnBrk="0" hangingPunct="1">
        <a:defRPr sz="1428" kern="1200">
          <a:solidFill>
            <a:schemeClr val="tx1"/>
          </a:solidFill>
          <a:latin typeface="+mn-lt"/>
          <a:ea typeface="+mn-ea"/>
          <a:cs typeface="+mn-cs"/>
        </a:defRPr>
      </a:lvl4pPr>
      <a:lvl5pPr marL="1450276" algn="l" defTabSz="725139" rtl="0" eaLnBrk="1" latinLnBrk="0" hangingPunct="1">
        <a:defRPr sz="1428" kern="1200">
          <a:solidFill>
            <a:schemeClr val="tx1"/>
          </a:solidFill>
          <a:latin typeface="+mn-lt"/>
          <a:ea typeface="+mn-ea"/>
          <a:cs typeface="+mn-cs"/>
        </a:defRPr>
      </a:lvl5pPr>
      <a:lvl6pPr marL="1812846" algn="l" defTabSz="725139" rtl="0" eaLnBrk="1" latinLnBrk="0" hangingPunct="1">
        <a:defRPr sz="1428" kern="1200">
          <a:solidFill>
            <a:schemeClr val="tx1"/>
          </a:solidFill>
          <a:latin typeface="+mn-lt"/>
          <a:ea typeface="+mn-ea"/>
          <a:cs typeface="+mn-cs"/>
        </a:defRPr>
      </a:lvl6pPr>
      <a:lvl7pPr marL="2175414" algn="l" defTabSz="725139" rtl="0" eaLnBrk="1" latinLnBrk="0" hangingPunct="1">
        <a:defRPr sz="1428" kern="1200">
          <a:solidFill>
            <a:schemeClr val="tx1"/>
          </a:solidFill>
          <a:latin typeface="+mn-lt"/>
          <a:ea typeface="+mn-ea"/>
          <a:cs typeface="+mn-cs"/>
        </a:defRPr>
      </a:lvl7pPr>
      <a:lvl8pPr marL="2537983" algn="l" defTabSz="725139" rtl="0" eaLnBrk="1" latinLnBrk="0" hangingPunct="1">
        <a:defRPr sz="1428" kern="1200">
          <a:solidFill>
            <a:schemeClr val="tx1"/>
          </a:solidFill>
          <a:latin typeface="+mn-lt"/>
          <a:ea typeface="+mn-ea"/>
          <a:cs typeface="+mn-cs"/>
        </a:defRPr>
      </a:lvl8pPr>
      <a:lvl9pPr marL="2900552" algn="l" defTabSz="725139" rtl="0" eaLnBrk="1" latinLnBrk="0" hangingPunct="1">
        <a:defRPr sz="142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50" userDrawn="1">
          <p15:clr>
            <a:srgbClr val="F26B43"/>
          </p15:clr>
        </p15:guide>
        <p15:guide id="2" pos="144" userDrawn="1">
          <p15:clr>
            <a:srgbClr val="F26B43"/>
          </p15:clr>
        </p15:guide>
        <p15:guide id="3" pos="5616" userDrawn="1">
          <p15:clr>
            <a:srgbClr val="F26B43"/>
          </p15:clr>
        </p15:guide>
        <p15:guide id="4" orient="horz" pos="2832" userDrawn="1">
          <p15:clr>
            <a:srgbClr val="F26B43"/>
          </p15:clr>
        </p15:guide>
        <p15:guide id="5" orient="horz" pos="3088" userDrawn="1">
          <p15:clr>
            <a:srgbClr val="F26B43"/>
          </p15:clr>
        </p15:guide>
        <p15:guide id="6" pos="2880" userDrawn="1">
          <p15:clr>
            <a:srgbClr val="F26B43"/>
          </p15:clr>
        </p15:guide>
        <p15:guide id="7" pos="2736" userDrawn="1">
          <p15:clr>
            <a:srgbClr val="F26B43"/>
          </p15:clr>
        </p15:guide>
        <p15:guide id="8" pos="1440" userDrawn="1">
          <p15:clr>
            <a:srgbClr val="F26B43"/>
          </p15:clr>
        </p15:guide>
        <p15:guide id="9" pos="3024" userDrawn="1">
          <p15:clr>
            <a:srgbClr val="F26B43"/>
          </p15:clr>
        </p15:guide>
        <p15:guide id="10" pos="1296" userDrawn="1">
          <p15:clr>
            <a:srgbClr val="F26B43"/>
          </p15:clr>
        </p15:guide>
        <p15:guide id="11" pos="1584" userDrawn="1">
          <p15:clr>
            <a:srgbClr val="F26B43"/>
          </p15:clr>
        </p15:guide>
        <p15:guide id="12" pos="4320" userDrawn="1">
          <p15:clr>
            <a:srgbClr val="F26B43"/>
          </p15:clr>
        </p15:guide>
        <p15:guide id="13" pos="4176" userDrawn="1">
          <p15:clr>
            <a:srgbClr val="F26B43"/>
          </p15:clr>
        </p15:guide>
        <p15:guide id="14" pos="4464" userDrawn="1">
          <p15:clr>
            <a:srgbClr val="F26B43"/>
          </p15:clr>
        </p15:guide>
        <p15:guide id="15" orient="horz" pos="412" userDrawn="1">
          <p15:clr>
            <a:srgbClr val="F26B43"/>
          </p15:clr>
        </p15:guide>
        <p15:guide id="17" orient="horz" pos="812" userDrawn="1">
          <p15:clr>
            <a:srgbClr val="F26B43"/>
          </p15:clr>
        </p15:guide>
        <p15:guide id="18" orient="horz" pos="1620" userDrawn="1">
          <p15:clr>
            <a:srgbClr val="F26B43"/>
          </p15:clr>
        </p15:guide>
        <p15:guide id="19" orient="horz" pos="1216" userDrawn="1">
          <p15:clr>
            <a:srgbClr val="F26B43"/>
          </p15:clr>
        </p15:guide>
        <p15:guide id="20" orient="horz" pos="2022" userDrawn="1">
          <p15:clr>
            <a:srgbClr val="F26B43"/>
          </p15:clr>
        </p15:guide>
        <p15:guide id="21" orient="horz" pos="2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7.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9.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9.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0.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tiff"/><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1C899-DB9B-4542-8BD0-D20586F87DC1}"/>
              </a:ext>
            </a:extLst>
          </p:cNvPr>
          <p:cNvSpPr>
            <a:spLocks noGrp="1"/>
          </p:cNvSpPr>
          <p:nvPr>
            <p:ph type="title"/>
          </p:nvPr>
        </p:nvSpPr>
        <p:spPr/>
        <p:txBody>
          <a:bodyPr vert="horz" lIns="0" tIns="0" rIns="0" bIns="0" rtlCol="0" anchor="t">
            <a:normAutofit/>
          </a:bodyPr>
          <a:lstStyle/>
          <a:p>
            <a:pPr>
              <a:buClr>
                <a:schemeClr val="tx1"/>
              </a:buClr>
            </a:pPr>
            <a:r>
              <a:rPr lang="en-US" dirty="0">
                <a:latin typeface="+mj-lt"/>
                <a:ea typeface="IBM Plex Sans" charset="0"/>
              </a:rPr>
              <a:t>Scaling AI with IBM Storage </a:t>
            </a:r>
            <a:br>
              <a:rPr lang="en-US" dirty="0">
                <a:latin typeface="+mj-lt"/>
                <a:ea typeface="IBM Plex Sans" charset="0"/>
              </a:rPr>
            </a:br>
            <a:r>
              <a:rPr lang="en-US" dirty="0">
                <a:latin typeface="+mj-lt"/>
                <a:ea typeface="IBM Plex Sans" charset="0"/>
              </a:rPr>
              <a:t>and NVIDIA DGX</a:t>
            </a:r>
            <a:br>
              <a:rPr lang="en-US" dirty="0">
                <a:latin typeface="+mj-lt"/>
                <a:ea typeface="IBM Plex Sans" charset="0"/>
              </a:rPr>
            </a:br>
            <a:r>
              <a:rPr lang="en-US" dirty="0"/>
              <a:t>—</a:t>
            </a:r>
            <a:br>
              <a:rPr lang="en-US" dirty="0"/>
            </a:br>
            <a:r>
              <a:rPr lang="en-US" sz="1800" b="1" dirty="0"/>
              <a:t>Douglas O’Flaherty</a:t>
            </a:r>
            <a:br>
              <a:rPr lang="en-US" sz="1800" dirty="0"/>
            </a:br>
            <a:r>
              <a:rPr lang="en-US" sz="1800" dirty="0"/>
              <a:t>Global Ecosystem Leader, IBM Storage</a:t>
            </a:r>
            <a:br>
              <a:rPr lang="en-US" sz="1800" dirty="0"/>
            </a:br>
            <a:r>
              <a:rPr lang="en-CA" sz="1800" dirty="0" err="1"/>
              <a:t>douglasof@us.ibm.com</a:t>
            </a:r>
            <a:br>
              <a:rPr lang="en-US" sz="1800">
                <a:ea typeface="IBM Plex Sans" charset="0"/>
              </a:rPr>
            </a:br>
            <a:endParaRPr lang="en-US" sz="1800">
              <a:latin typeface="+mj-lt"/>
              <a:ea typeface="IBM Plex Sans" charset="0"/>
            </a:endParaRPr>
          </a:p>
        </p:txBody>
      </p:sp>
      <p:pic>
        <p:nvPicPr>
          <p:cNvPr id="6" name="Picture 5" descr="Graphical user interface&#10;&#10;Description automatically generated">
            <a:extLst>
              <a:ext uri="{FF2B5EF4-FFF2-40B4-BE49-F238E27FC236}">
                <a16:creationId xmlns:a16="http://schemas.microsoft.com/office/drawing/2014/main" id="{AC52DEAB-A9D2-5D4B-8C36-C22B6437BCB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0"/>
            <a:ext cx="4572000" cy="5143490"/>
          </a:xfrm>
          <a:prstGeom prst="rect">
            <a:avLst/>
          </a:prstGeom>
          <a:noFill/>
        </p:spPr>
      </p:pic>
    </p:spTree>
    <p:extLst>
      <p:ext uri="{BB962C8B-B14F-4D97-AF65-F5344CB8AC3E}">
        <p14:creationId xmlns:p14="http://schemas.microsoft.com/office/powerpoint/2010/main" val="2317540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A7272-4F64-7647-B706-DDFE247DA5AF}"/>
              </a:ext>
            </a:extLst>
          </p:cNvPr>
          <p:cNvSpPr>
            <a:spLocks noGrp="1"/>
          </p:cNvSpPr>
          <p:nvPr>
            <p:ph type="title"/>
          </p:nvPr>
        </p:nvSpPr>
        <p:spPr/>
        <p:txBody>
          <a:bodyPr/>
          <a:lstStyle/>
          <a:p>
            <a:r>
              <a:rPr lang="en-US" dirty="0"/>
              <a:t>Data throughputs</a:t>
            </a:r>
            <a:br>
              <a:rPr lang="en-US" dirty="0"/>
            </a:br>
            <a:r>
              <a:rPr lang="en-US" dirty="0"/>
              <a:t>theoretical peak</a:t>
            </a:r>
          </a:p>
        </p:txBody>
      </p:sp>
      <p:sp>
        <p:nvSpPr>
          <p:cNvPr id="10" name="Text Placeholder 2">
            <a:extLst>
              <a:ext uri="{FF2B5EF4-FFF2-40B4-BE49-F238E27FC236}">
                <a16:creationId xmlns:a16="http://schemas.microsoft.com/office/drawing/2014/main" id="{D6DD169A-51EE-FB45-AA36-9750C77887E6}"/>
              </a:ext>
            </a:extLst>
          </p:cNvPr>
          <p:cNvSpPr>
            <a:spLocks noGrp="1"/>
          </p:cNvSpPr>
          <p:nvPr>
            <p:ph type="body" sz="quarter" idx="13"/>
          </p:nvPr>
        </p:nvSpPr>
        <p:spPr/>
        <p:txBody>
          <a:bodyPr/>
          <a:lstStyle/>
          <a:p>
            <a:r>
              <a:rPr lang="en-US" dirty="0"/>
              <a:t>GDS only improves the throughput of those mapped memory calls in the program, not all data transfers.</a:t>
            </a:r>
          </a:p>
          <a:p>
            <a:r>
              <a:rPr lang="en-US" dirty="0"/>
              <a:t>Beta results show significant improvement in throughput, latency, and CPU utilization. </a:t>
            </a:r>
          </a:p>
          <a:p>
            <a:r>
              <a:rPr lang="en-US" dirty="0"/>
              <a:t>As expected, results are network limited when sufficient storage is provided</a:t>
            </a:r>
          </a:p>
          <a:p>
            <a:pPr defTabSz="914400"/>
            <a:r>
              <a:rPr lang="en-US" dirty="0"/>
              <a:t>Beta test results deliver 70% to 80% theoretical network bandwidth for storage throughput.</a:t>
            </a:r>
          </a:p>
          <a:p>
            <a:pPr defTabSz="914400"/>
            <a:r>
              <a:rPr lang="en-US" dirty="0"/>
              <a:t>Relative benefit claims can vary significantly because some systems deliver poor baselines</a:t>
            </a:r>
          </a:p>
          <a:p>
            <a:pPr lvl="1"/>
            <a:r>
              <a:rPr lang="en-US" sz="1200" dirty="0"/>
              <a:t>NFS gains most improvement (&gt;2x) with GDS</a:t>
            </a:r>
          </a:p>
          <a:p>
            <a:pPr lvl="1"/>
            <a:r>
              <a:rPr lang="en-US" sz="1200" dirty="0"/>
              <a:t>NFS baseline is &gt; 30% slower than IBM Spectrum Scale</a:t>
            </a:r>
          </a:p>
          <a:p>
            <a:pPr lvl="1"/>
            <a:endParaRPr lang="en-US" sz="1200" dirty="0"/>
          </a:p>
          <a:p>
            <a:pPr marL="0" lvl="1" indent="0">
              <a:buNone/>
            </a:pPr>
            <a:r>
              <a:rPr lang="en-US" sz="1200" dirty="0"/>
              <a:t>IBM Spectrum Scale without GDS can also deliver 70% to 80% of theoretical network bandwidth for storage throughput with storage only optimizations. </a:t>
            </a:r>
          </a:p>
          <a:p>
            <a:pPr marL="0" lvl="1" indent="0">
              <a:buNone/>
            </a:pPr>
            <a:endParaRPr lang="en-US" dirty="0"/>
          </a:p>
          <a:p>
            <a:pPr lvl="1"/>
            <a:endParaRPr lang="en-US" dirty="0"/>
          </a:p>
          <a:p>
            <a:pPr defTabSz="914400"/>
            <a:endParaRPr lang="en-US" dirty="0"/>
          </a:p>
          <a:p>
            <a:endParaRPr lang="en-US" dirty="0"/>
          </a:p>
        </p:txBody>
      </p:sp>
      <p:sp>
        <p:nvSpPr>
          <p:cNvPr id="22" name="Content Placeholder 21">
            <a:extLst>
              <a:ext uri="{FF2B5EF4-FFF2-40B4-BE49-F238E27FC236}">
                <a16:creationId xmlns:a16="http://schemas.microsoft.com/office/drawing/2014/main" id="{C874EA03-5ABB-2E41-8A98-D1B946340444}"/>
              </a:ext>
            </a:extLst>
          </p:cNvPr>
          <p:cNvSpPr>
            <a:spLocks noGrp="1"/>
          </p:cNvSpPr>
          <p:nvPr>
            <p:ph sz="quarter" idx="17"/>
          </p:nvPr>
        </p:nvSpPr>
        <p:spPr/>
        <p:txBody>
          <a:bodyPr/>
          <a:lstStyle/>
          <a:p>
            <a:endParaRPr lang="en-US" dirty="0"/>
          </a:p>
        </p:txBody>
      </p:sp>
      <p:sp>
        <p:nvSpPr>
          <p:cNvPr id="18" name="Content Placeholder 4">
            <a:extLst>
              <a:ext uri="{FF2B5EF4-FFF2-40B4-BE49-F238E27FC236}">
                <a16:creationId xmlns:a16="http://schemas.microsoft.com/office/drawing/2014/main" id="{DAF71B58-F62F-E349-89B6-3CFDFCFDAD27}"/>
              </a:ext>
            </a:extLst>
          </p:cNvPr>
          <p:cNvSpPr>
            <a:spLocks noGrp="1"/>
          </p:cNvSpPr>
          <p:nvPr>
            <p:ph sz="quarter" idx="18"/>
          </p:nvPr>
        </p:nvSpPr>
        <p:spPr/>
        <p:txBody>
          <a:bodyPr>
            <a:normAutofit fontScale="85000" lnSpcReduction="20000"/>
          </a:bodyPr>
          <a:lstStyle/>
          <a:p>
            <a:r>
              <a:rPr lang="en-US" b="1" dirty="0"/>
              <a:t>Networking is often the limitation for large files. </a:t>
            </a:r>
          </a:p>
          <a:p>
            <a:r>
              <a:rPr lang="en-US" b="1" dirty="0"/>
              <a:t>IBM Spectrum Scale tuning or GDS will deliver 70% to 80% of theoretical throughput </a:t>
            </a:r>
            <a:endParaRPr lang="en-US" dirty="0"/>
          </a:p>
          <a:p>
            <a:pPr defTabSz="914400"/>
            <a:r>
              <a:rPr lang="en-US" dirty="0"/>
              <a:t>100 Gb/s (EDR)</a:t>
            </a:r>
            <a:br>
              <a:rPr lang="en-US" dirty="0"/>
            </a:br>
            <a:r>
              <a:rPr lang="en-US" sz="2400" b="1" dirty="0"/>
              <a:t>12.5 GB/s </a:t>
            </a:r>
            <a:endParaRPr lang="en-US" dirty="0"/>
          </a:p>
          <a:p>
            <a:pPr defTabSz="914400"/>
            <a:r>
              <a:rPr lang="en-US" dirty="0"/>
              <a:t>200 Gb/s (HDR)</a:t>
            </a:r>
            <a:br>
              <a:rPr lang="en-US" dirty="0"/>
            </a:br>
            <a:r>
              <a:rPr lang="en-US" sz="2400" b="1" dirty="0"/>
              <a:t>25 GB/s</a:t>
            </a:r>
            <a:endParaRPr lang="en-US" sz="2400" dirty="0"/>
          </a:p>
        </p:txBody>
      </p:sp>
      <p:sp>
        <p:nvSpPr>
          <p:cNvPr id="21" name="Content Placeholder 5">
            <a:extLst>
              <a:ext uri="{FF2B5EF4-FFF2-40B4-BE49-F238E27FC236}">
                <a16:creationId xmlns:a16="http://schemas.microsoft.com/office/drawing/2014/main" id="{DD701500-3775-DA47-824C-7196CC78CC9F}"/>
              </a:ext>
            </a:extLst>
          </p:cNvPr>
          <p:cNvSpPr>
            <a:spLocks noGrp="1"/>
          </p:cNvSpPr>
          <p:nvPr>
            <p:ph sz="quarter" idx="19"/>
          </p:nvPr>
        </p:nvSpPr>
        <p:spPr/>
        <p:txBody>
          <a:bodyPr/>
          <a:lstStyle/>
          <a:p>
            <a:r>
              <a:rPr lang="en-US" b="1" dirty="0"/>
              <a:t>GDS:</a:t>
            </a:r>
          </a:p>
          <a:p>
            <a:pPr marL="285750" indent="-285750">
              <a:buClr>
                <a:schemeClr val="bg1"/>
              </a:buClr>
              <a:buFont typeface="Arial" panose="020B0604020202020204" pitchFamily="34" charset="0"/>
              <a:buChar char="•"/>
            </a:pPr>
            <a:r>
              <a:rPr lang="en-US" dirty="0"/>
              <a:t>Greatly reduced CPU overhead</a:t>
            </a:r>
            <a:endParaRPr lang="en-US" sz="2400" dirty="0"/>
          </a:p>
          <a:p>
            <a:pPr marL="285750" indent="-285750">
              <a:buClr>
                <a:schemeClr val="bg1"/>
              </a:buClr>
              <a:buFont typeface="Arial" panose="020B0604020202020204" pitchFamily="34" charset="0"/>
              <a:buChar char="•"/>
            </a:pPr>
            <a:r>
              <a:rPr lang="en-US" dirty="0"/>
              <a:t>Increased I/O throughput </a:t>
            </a:r>
          </a:p>
          <a:p>
            <a:pPr marL="285750" indent="-285750">
              <a:buClr>
                <a:schemeClr val="bg1"/>
              </a:buClr>
              <a:buFont typeface="Arial" panose="020B0604020202020204" pitchFamily="34" charset="0"/>
              <a:buChar char="•"/>
            </a:pPr>
            <a:r>
              <a:rPr lang="en-US" dirty="0"/>
              <a:t>Lower latency</a:t>
            </a:r>
          </a:p>
          <a:p>
            <a:pPr marL="285750" indent="-285750">
              <a:buClr>
                <a:schemeClr val="bg1"/>
              </a:buClr>
              <a:buFont typeface="Arial" panose="020B0604020202020204" pitchFamily="34" charset="0"/>
              <a:buChar char="•"/>
            </a:pPr>
            <a:r>
              <a:rPr lang="en-US" dirty="0"/>
              <a:t>Incremental gains are dependent upon number of threads and baseline storage throughput</a:t>
            </a:r>
          </a:p>
          <a:p>
            <a:pPr marL="285750" indent="-285750">
              <a:buClr>
                <a:schemeClr val="bg1"/>
              </a:buClr>
              <a:buFont typeface="Arial" panose="020B0604020202020204" pitchFamily="34" charset="0"/>
              <a:buChar char="•"/>
            </a:pPr>
            <a:r>
              <a:rPr lang="en-US" dirty="0"/>
              <a:t>Always requires changing application code</a:t>
            </a:r>
          </a:p>
          <a:p>
            <a:pPr>
              <a:buClr>
                <a:schemeClr val="bg1"/>
              </a:buClr>
            </a:pPr>
            <a:endParaRPr lang="en-US" dirty="0"/>
          </a:p>
        </p:txBody>
      </p:sp>
      <p:sp>
        <p:nvSpPr>
          <p:cNvPr id="14" name="Content Placeholder 3">
            <a:extLst>
              <a:ext uri="{FF2B5EF4-FFF2-40B4-BE49-F238E27FC236}">
                <a16:creationId xmlns:a16="http://schemas.microsoft.com/office/drawing/2014/main" id="{689EC90D-204F-A84F-8017-3C49F279796B}"/>
              </a:ext>
            </a:extLst>
          </p:cNvPr>
          <p:cNvSpPr txBox="1">
            <a:spLocks/>
          </p:cNvSpPr>
          <p:nvPr/>
        </p:nvSpPr>
        <p:spPr>
          <a:xfrm>
            <a:off x="4572000" y="0"/>
            <a:ext cx="2286000" cy="2571750"/>
          </a:xfrm>
          <a:prstGeom prst="rect">
            <a:avLst/>
          </a:prstGeom>
          <a:solidFill>
            <a:srgbClr val="0F62FE"/>
          </a:solidFill>
          <a:ln>
            <a:noFill/>
          </a:ln>
        </p:spPr>
        <p:txBody>
          <a:bodyPr vert="horz" lIns="219456" tIns="201168" rIns="228600" bIns="228600" rtlCol="0">
            <a:normAutofit fontScale="92500" lnSpcReduction="10000"/>
          </a:bodyPr>
          <a:lst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bg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defTabSz="685983">
              <a:buClr>
                <a:srgbClr val="000000"/>
              </a:buClr>
              <a:defRPr/>
            </a:pPr>
            <a:r>
              <a:rPr lang="en-US" sz="1600" b="1" kern="1200" dirty="0">
                <a:solidFill>
                  <a:srgbClr val="FFFFFF"/>
                </a:solidFill>
              </a:rPr>
              <a:t>In real life:</a:t>
            </a:r>
          </a:p>
          <a:p>
            <a:pPr defTabSz="914400">
              <a:buClr>
                <a:srgbClr val="000000"/>
              </a:buClr>
              <a:defRPr/>
            </a:pPr>
            <a:r>
              <a:rPr lang="en-US" kern="0" dirty="0">
                <a:solidFill>
                  <a:srgbClr val="FFFFFF"/>
                </a:solidFill>
              </a:rPr>
              <a:t>Some applications will benefit from changing code to support GDS, </a:t>
            </a:r>
            <a:br>
              <a:rPr lang="en-US" kern="0" dirty="0">
                <a:solidFill>
                  <a:srgbClr val="FFFFFF"/>
                </a:solidFill>
              </a:rPr>
            </a:br>
            <a:r>
              <a:rPr lang="en-US" kern="0" dirty="0">
                <a:solidFill>
                  <a:srgbClr val="FFFFFF"/>
                </a:solidFill>
              </a:rPr>
              <a:t>but not all.</a:t>
            </a:r>
          </a:p>
          <a:p>
            <a:pPr defTabSz="685983">
              <a:buClr>
                <a:srgbClr val="000000"/>
              </a:buClr>
              <a:defRPr/>
            </a:pPr>
            <a:r>
              <a:rPr lang="en-US" kern="0" dirty="0">
                <a:solidFill>
                  <a:srgbClr val="FFFFFF"/>
                </a:solidFill>
              </a:rPr>
              <a:t>IBM Spectrum Scale provides other optimizations that may be more effective and easier to implement.</a:t>
            </a:r>
          </a:p>
        </p:txBody>
      </p:sp>
    </p:spTree>
    <p:extLst>
      <p:ext uri="{BB962C8B-B14F-4D97-AF65-F5344CB8AC3E}">
        <p14:creationId xmlns:p14="http://schemas.microsoft.com/office/powerpoint/2010/main" val="1840145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a:extLst>
              <a:ext uri="{FF2B5EF4-FFF2-40B4-BE49-F238E27FC236}">
                <a16:creationId xmlns:a16="http://schemas.microsoft.com/office/drawing/2014/main" id="{16BFD400-0EA5-4944-9B9F-83A632F34B5E}"/>
              </a:ext>
            </a:extLst>
          </p:cNvPr>
          <p:cNvSpPr>
            <a:spLocks noGrp="1"/>
          </p:cNvSpPr>
          <p:nvPr>
            <p:ph type="title"/>
          </p:nvPr>
        </p:nvSpPr>
        <p:spPr>
          <a:xfrm>
            <a:off x="210312" y="201168"/>
            <a:ext cx="5586984" cy="804672"/>
          </a:xfrm>
        </p:spPr>
        <p:txBody>
          <a:bodyPr vert="horz" lIns="0" tIns="0" rIns="0" bIns="0" rtlCol="0" anchor="t">
            <a:normAutofit/>
          </a:bodyPr>
          <a:lstStyle/>
          <a:p>
            <a:r>
              <a:rPr lang="en-US" b="0" dirty="0">
                <a:latin typeface="+mj-lt"/>
                <a:ea typeface="IBM Plex Sans" charset="0"/>
                <a:cs typeface="IBM Plex Sans" charset="0"/>
              </a:rPr>
              <a:t>IBM Spectrum Scale provides multiple I/O tuning options</a:t>
            </a:r>
          </a:p>
        </p:txBody>
      </p:sp>
      <p:pic>
        <p:nvPicPr>
          <p:cNvPr id="4" name="Graphic 3">
            <a:extLst>
              <a:ext uri="{FF2B5EF4-FFF2-40B4-BE49-F238E27FC236}">
                <a16:creationId xmlns:a16="http://schemas.microsoft.com/office/drawing/2014/main" id="{12A552F5-787B-8648-865B-C176D04E5C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3224" b="32474"/>
          <a:stretch/>
        </p:blipFill>
        <p:spPr>
          <a:xfrm>
            <a:off x="3336587" y="1169158"/>
            <a:ext cx="2212675" cy="1501903"/>
          </a:xfrm>
          <a:prstGeom prst="rect">
            <a:avLst/>
          </a:prstGeom>
        </p:spPr>
      </p:pic>
      <p:sp>
        <p:nvSpPr>
          <p:cNvPr id="5" name="Rectangle 4">
            <a:extLst>
              <a:ext uri="{FF2B5EF4-FFF2-40B4-BE49-F238E27FC236}">
                <a16:creationId xmlns:a16="http://schemas.microsoft.com/office/drawing/2014/main" id="{44157B0C-46E0-DF4B-9650-8FB2ADD3F84A}"/>
              </a:ext>
            </a:extLst>
          </p:cNvPr>
          <p:cNvSpPr/>
          <p:nvPr/>
        </p:nvSpPr>
        <p:spPr>
          <a:xfrm>
            <a:off x="7351689" y="4838011"/>
            <a:ext cx="1681871" cy="184666"/>
          </a:xfrm>
          <a:prstGeom prst="rect">
            <a:avLst/>
          </a:prstGeom>
        </p:spPr>
        <p:txBody>
          <a:bodyPr wrap="none">
            <a:spAutoFit/>
          </a:bodyPr>
          <a:lstStyle/>
          <a:p>
            <a:r>
              <a:rPr lang="en-US" sz="600" dirty="0">
                <a:solidFill>
                  <a:schemeClr val="bg1"/>
                </a:solidFill>
              </a:rPr>
              <a:t>Toolbox by Maxicons from the Noun Project</a:t>
            </a:r>
          </a:p>
        </p:txBody>
      </p:sp>
      <p:sp>
        <p:nvSpPr>
          <p:cNvPr id="6" name="TextBox 5">
            <a:extLst>
              <a:ext uri="{FF2B5EF4-FFF2-40B4-BE49-F238E27FC236}">
                <a16:creationId xmlns:a16="http://schemas.microsoft.com/office/drawing/2014/main" id="{84454F47-39C4-A24A-8CE4-1E83A218E0F7}"/>
              </a:ext>
            </a:extLst>
          </p:cNvPr>
          <p:cNvSpPr txBox="1"/>
          <p:nvPr/>
        </p:nvSpPr>
        <p:spPr>
          <a:xfrm>
            <a:off x="699332" y="1719636"/>
            <a:ext cx="2355132" cy="307777"/>
          </a:xfrm>
          <a:prstGeom prst="rect">
            <a:avLst/>
          </a:prstGeom>
          <a:noFill/>
        </p:spPr>
        <p:txBody>
          <a:bodyPr wrap="none" rtlCol="0">
            <a:spAutoFit/>
          </a:bodyPr>
          <a:lstStyle/>
          <a:p>
            <a:pPr algn="l"/>
            <a:r>
              <a:rPr lang="en-US" sz="1400" dirty="0">
                <a:solidFill>
                  <a:schemeClr val="bg1"/>
                </a:solidFill>
                <a:latin typeface="+mn-lt"/>
                <a:ea typeface="IBM Plex Sans" charset="0"/>
                <a:cs typeface="IBM Plex Sans" charset="0"/>
              </a:rPr>
              <a:t>Storage Side Optimizations</a:t>
            </a:r>
          </a:p>
        </p:txBody>
      </p:sp>
      <p:sp>
        <p:nvSpPr>
          <p:cNvPr id="7" name="TextBox 6">
            <a:extLst>
              <a:ext uri="{FF2B5EF4-FFF2-40B4-BE49-F238E27FC236}">
                <a16:creationId xmlns:a16="http://schemas.microsoft.com/office/drawing/2014/main" id="{747D338B-D20A-F740-90C4-BB8F807A4495}"/>
              </a:ext>
            </a:extLst>
          </p:cNvPr>
          <p:cNvSpPr txBox="1"/>
          <p:nvPr/>
        </p:nvSpPr>
        <p:spPr>
          <a:xfrm>
            <a:off x="6166952" y="1691931"/>
            <a:ext cx="2544286" cy="307777"/>
          </a:xfrm>
          <a:prstGeom prst="rect">
            <a:avLst/>
          </a:prstGeom>
          <a:noFill/>
        </p:spPr>
        <p:txBody>
          <a:bodyPr wrap="none" rtlCol="0">
            <a:spAutoFit/>
          </a:bodyPr>
          <a:lstStyle/>
          <a:p>
            <a:pPr algn="l"/>
            <a:r>
              <a:rPr lang="en-US" sz="1400" dirty="0">
                <a:solidFill>
                  <a:schemeClr val="bg1"/>
                </a:solidFill>
                <a:latin typeface="+mn-lt"/>
                <a:ea typeface="IBM Plex Sans" charset="0"/>
                <a:cs typeface="IBM Plex Sans" charset="0"/>
              </a:rPr>
              <a:t>Developer Side Optimizations</a:t>
            </a:r>
          </a:p>
        </p:txBody>
      </p:sp>
      <p:sp>
        <p:nvSpPr>
          <p:cNvPr id="8" name="Rectangle 7">
            <a:extLst>
              <a:ext uri="{FF2B5EF4-FFF2-40B4-BE49-F238E27FC236}">
                <a16:creationId xmlns:a16="http://schemas.microsoft.com/office/drawing/2014/main" id="{BB5AB0FF-AD3C-9D42-B9C0-3DC7A1F6527F}"/>
              </a:ext>
            </a:extLst>
          </p:cNvPr>
          <p:cNvSpPr/>
          <p:nvPr/>
        </p:nvSpPr>
        <p:spPr>
          <a:xfrm>
            <a:off x="5650992" y="2270305"/>
            <a:ext cx="1534026"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RDMA</a:t>
            </a:r>
          </a:p>
          <a:p>
            <a:pPr algn="ctr" fontAlgn="base">
              <a:lnSpc>
                <a:spcPct val="90000"/>
              </a:lnSpc>
              <a:spcAft>
                <a:spcPts val="600"/>
              </a:spcAft>
            </a:pPr>
            <a:r>
              <a:rPr lang="en-US" sz="900" dirty="0">
                <a:solidFill>
                  <a:schemeClr val="bg1"/>
                </a:solidFill>
              </a:rPr>
              <a:t>Storage-to-CPU memory. Avoids protocol overhead.</a:t>
            </a:r>
          </a:p>
        </p:txBody>
      </p:sp>
      <p:sp>
        <p:nvSpPr>
          <p:cNvPr id="9" name="Rectangle 8">
            <a:extLst>
              <a:ext uri="{FF2B5EF4-FFF2-40B4-BE49-F238E27FC236}">
                <a16:creationId xmlns:a16="http://schemas.microsoft.com/office/drawing/2014/main" id="{D07609E7-F1E1-CC4F-8ED7-48B83A31E224}"/>
              </a:ext>
            </a:extLst>
          </p:cNvPr>
          <p:cNvSpPr/>
          <p:nvPr/>
        </p:nvSpPr>
        <p:spPr>
          <a:xfrm>
            <a:off x="459460" y="3023130"/>
            <a:ext cx="1856598"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LROC (Local Read Only Cache)</a:t>
            </a:r>
          </a:p>
          <a:p>
            <a:pPr algn="ctr" fontAlgn="base">
              <a:lnSpc>
                <a:spcPct val="90000"/>
              </a:lnSpc>
              <a:spcAft>
                <a:spcPts val="600"/>
              </a:spcAft>
            </a:pPr>
            <a:r>
              <a:rPr lang="en-US" sz="900" dirty="0">
                <a:solidFill>
                  <a:schemeClr val="bg1"/>
                </a:solidFill>
              </a:rPr>
              <a:t>Client-side data cache using local memory or fast storage. </a:t>
            </a:r>
          </a:p>
        </p:txBody>
      </p:sp>
      <p:sp>
        <p:nvSpPr>
          <p:cNvPr id="10" name="Rectangle 9">
            <a:extLst>
              <a:ext uri="{FF2B5EF4-FFF2-40B4-BE49-F238E27FC236}">
                <a16:creationId xmlns:a16="http://schemas.microsoft.com/office/drawing/2014/main" id="{C418F803-5679-CE44-B940-0C3A0E1E10D9}"/>
              </a:ext>
            </a:extLst>
          </p:cNvPr>
          <p:cNvSpPr/>
          <p:nvPr/>
        </p:nvSpPr>
        <p:spPr>
          <a:xfrm>
            <a:off x="6605124" y="3026166"/>
            <a:ext cx="1357549"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Page Pools</a:t>
            </a:r>
          </a:p>
          <a:p>
            <a:pPr algn="ctr" fontAlgn="base">
              <a:lnSpc>
                <a:spcPct val="90000"/>
              </a:lnSpc>
              <a:spcAft>
                <a:spcPts val="600"/>
              </a:spcAft>
            </a:pPr>
            <a:r>
              <a:rPr lang="en-US" sz="900" dirty="0">
                <a:solidFill>
                  <a:schemeClr val="bg1"/>
                </a:solidFill>
              </a:rPr>
              <a:t>Pinning CPU memory for faster data access. </a:t>
            </a:r>
          </a:p>
        </p:txBody>
      </p:sp>
      <p:sp>
        <p:nvSpPr>
          <p:cNvPr id="11" name="Rectangle 10">
            <a:extLst>
              <a:ext uri="{FF2B5EF4-FFF2-40B4-BE49-F238E27FC236}">
                <a16:creationId xmlns:a16="http://schemas.microsoft.com/office/drawing/2014/main" id="{6C1640F6-8408-CF4E-ACE8-7FB930185108}"/>
              </a:ext>
            </a:extLst>
          </p:cNvPr>
          <p:cNvSpPr/>
          <p:nvPr/>
        </p:nvSpPr>
        <p:spPr>
          <a:xfrm>
            <a:off x="4357116" y="3164825"/>
            <a:ext cx="1691640"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Prefetch Tuning</a:t>
            </a:r>
          </a:p>
          <a:p>
            <a:pPr algn="ctr" fontAlgn="base">
              <a:lnSpc>
                <a:spcPct val="90000"/>
              </a:lnSpc>
              <a:spcAft>
                <a:spcPts val="600"/>
              </a:spcAft>
            </a:pPr>
            <a:r>
              <a:rPr lang="en-US" sz="900" dirty="0">
                <a:solidFill>
                  <a:schemeClr val="bg1"/>
                </a:solidFill>
              </a:rPr>
              <a:t>Run time call to optimize for an application.</a:t>
            </a:r>
          </a:p>
        </p:txBody>
      </p:sp>
      <p:sp>
        <p:nvSpPr>
          <p:cNvPr id="12" name="Rectangle 11">
            <a:extLst>
              <a:ext uri="{FF2B5EF4-FFF2-40B4-BE49-F238E27FC236}">
                <a16:creationId xmlns:a16="http://schemas.microsoft.com/office/drawing/2014/main" id="{599A4915-93BD-614D-AF2C-F5CE718E7733}"/>
              </a:ext>
            </a:extLst>
          </p:cNvPr>
          <p:cNvSpPr/>
          <p:nvPr/>
        </p:nvSpPr>
        <p:spPr>
          <a:xfrm>
            <a:off x="2462181" y="3159692"/>
            <a:ext cx="1748812"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Dynamic Block Sizing</a:t>
            </a:r>
          </a:p>
          <a:p>
            <a:pPr algn="ctr" fontAlgn="base">
              <a:lnSpc>
                <a:spcPct val="90000"/>
              </a:lnSpc>
              <a:spcAft>
                <a:spcPts val="600"/>
              </a:spcAft>
            </a:pPr>
            <a:r>
              <a:rPr lang="en-US" sz="900" dirty="0">
                <a:solidFill>
                  <a:schemeClr val="bg1"/>
                </a:solidFill>
              </a:rPr>
              <a:t>Applied at run-time to speed writes and align reads.</a:t>
            </a:r>
          </a:p>
        </p:txBody>
      </p:sp>
      <p:sp>
        <p:nvSpPr>
          <p:cNvPr id="13" name="Rectangle 12">
            <a:extLst>
              <a:ext uri="{FF2B5EF4-FFF2-40B4-BE49-F238E27FC236}">
                <a16:creationId xmlns:a16="http://schemas.microsoft.com/office/drawing/2014/main" id="{65D91821-27FD-8047-AA9F-D6CE8970CFDD}"/>
              </a:ext>
            </a:extLst>
          </p:cNvPr>
          <p:cNvSpPr/>
          <p:nvPr/>
        </p:nvSpPr>
        <p:spPr>
          <a:xfrm>
            <a:off x="315390" y="2276628"/>
            <a:ext cx="1385393"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Small File Optimization</a:t>
            </a:r>
          </a:p>
          <a:p>
            <a:pPr algn="ctr" fontAlgn="base">
              <a:lnSpc>
                <a:spcPct val="90000"/>
              </a:lnSpc>
              <a:spcAft>
                <a:spcPts val="600"/>
              </a:spcAft>
            </a:pPr>
            <a:r>
              <a:rPr lang="en-US" sz="900" dirty="0">
                <a:solidFill>
                  <a:schemeClr val="bg1"/>
                </a:solidFill>
              </a:rPr>
              <a:t>Consolidate access for files under 4 KB.</a:t>
            </a:r>
          </a:p>
        </p:txBody>
      </p:sp>
      <p:sp>
        <p:nvSpPr>
          <p:cNvPr id="14" name="Rectangle 13">
            <a:extLst>
              <a:ext uri="{FF2B5EF4-FFF2-40B4-BE49-F238E27FC236}">
                <a16:creationId xmlns:a16="http://schemas.microsoft.com/office/drawing/2014/main" id="{E5B8BEAD-9EEC-9241-A919-D975FCAC83E1}"/>
              </a:ext>
            </a:extLst>
          </p:cNvPr>
          <p:cNvSpPr/>
          <p:nvPr/>
        </p:nvSpPr>
        <p:spPr>
          <a:xfrm>
            <a:off x="3511295" y="3871369"/>
            <a:ext cx="1691641" cy="667875"/>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POSIX Locking</a:t>
            </a:r>
          </a:p>
          <a:p>
            <a:pPr algn="ctr" fontAlgn="base">
              <a:lnSpc>
                <a:spcPct val="90000"/>
              </a:lnSpc>
              <a:spcAft>
                <a:spcPts val="600"/>
              </a:spcAft>
            </a:pPr>
            <a:r>
              <a:rPr lang="en-US" sz="900" dirty="0">
                <a:solidFill>
                  <a:schemeClr val="bg1"/>
                </a:solidFill>
              </a:rPr>
              <a:t>Lock sections of a large file for simultaneous work on different sections.</a:t>
            </a:r>
          </a:p>
        </p:txBody>
      </p:sp>
      <p:sp>
        <p:nvSpPr>
          <p:cNvPr id="15" name="Rectangle 14">
            <a:extLst>
              <a:ext uri="{FF2B5EF4-FFF2-40B4-BE49-F238E27FC236}">
                <a16:creationId xmlns:a16="http://schemas.microsoft.com/office/drawing/2014/main" id="{51529B6C-0BA3-EF4E-9EAF-9EB7FD1ADED3}"/>
              </a:ext>
            </a:extLst>
          </p:cNvPr>
          <p:cNvSpPr/>
          <p:nvPr/>
        </p:nvSpPr>
        <p:spPr>
          <a:xfrm>
            <a:off x="7283899" y="2270305"/>
            <a:ext cx="1681871" cy="543226"/>
          </a:xfrm>
          <a:prstGeom prst="rect">
            <a:avLst/>
          </a:prstGeom>
          <a:ln>
            <a:solidFill>
              <a:schemeClr val="bg1">
                <a:lumMod val="75000"/>
              </a:schemeClr>
            </a:solidFill>
          </a:ln>
        </p:spPr>
        <p:txBody>
          <a:bodyPr wrap="square">
            <a:spAutoFit/>
          </a:bodyPr>
          <a:lstStyle/>
          <a:p>
            <a:pPr algn="ctr" fontAlgn="base">
              <a:lnSpc>
                <a:spcPct val="90000"/>
              </a:lnSpc>
              <a:spcAft>
                <a:spcPts val="600"/>
              </a:spcAft>
            </a:pPr>
            <a:r>
              <a:rPr lang="en-US" sz="900" dirty="0">
                <a:solidFill>
                  <a:schemeClr val="bg1"/>
                </a:solidFill>
              </a:rPr>
              <a:t>NVIDIA GPU Direct Storage</a:t>
            </a:r>
          </a:p>
          <a:p>
            <a:pPr algn="ctr" fontAlgn="base">
              <a:lnSpc>
                <a:spcPct val="90000"/>
              </a:lnSpc>
              <a:spcAft>
                <a:spcPts val="600"/>
              </a:spcAft>
            </a:pPr>
            <a:r>
              <a:rPr lang="en-US" sz="900" dirty="0">
                <a:solidFill>
                  <a:schemeClr val="bg1"/>
                </a:solidFill>
              </a:rPr>
              <a:t>Storage-to-GPU RDMA bypassing CPU memory.</a:t>
            </a:r>
          </a:p>
        </p:txBody>
      </p:sp>
    </p:spTree>
    <p:extLst>
      <p:ext uri="{BB962C8B-B14F-4D97-AF65-F5344CB8AC3E}">
        <p14:creationId xmlns:p14="http://schemas.microsoft.com/office/powerpoint/2010/main" val="2227520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hidden="1">
            <a:extLst>
              <a:ext uri="{FF2B5EF4-FFF2-40B4-BE49-F238E27FC236}">
                <a16:creationId xmlns:a16="http://schemas.microsoft.com/office/drawing/2014/main" id="{74D31D2A-E2F6-714A-8453-DF259CF5AD9E}"/>
              </a:ext>
            </a:extLst>
          </p:cNvPr>
          <p:cNvSpPr>
            <a:spLocks noGrp="1"/>
          </p:cNvSpPr>
          <p:nvPr>
            <p:ph type="title" idx="4294967295"/>
          </p:nvPr>
        </p:nvSpPr>
        <p:spPr>
          <a:xfrm>
            <a:off x="0" y="201613"/>
            <a:ext cx="4143375" cy="4294187"/>
          </a:xfrm>
        </p:spPr>
        <p:txBody>
          <a:bodyPr/>
          <a:lstStyle/>
          <a:p>
            <a:r>
              <a:rPr lang="en-US" dirty="0"/>
              <a:t>IBM sign-off</a:t>
            </a:r>
          </a:p>
        </p:txBody>
      </p:sp>
    </p:spTree>
    <p:extLst>
      <p:ext uri="{BB962C8B-B14F-4D97-AF65-F5344CB8AC3E}">
        <p14:creationId xmlns:p14="http://schemas.microsoft.com/office/powerpoint/2010/main" val="3040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E3195-B92B-9B48-850C-B25745B6E08C}"/>
              </a:ext>
            </a:extLst>
          </p:cNvPr>
          <p:cNvSpPr>
            <a:spLocks noGrp="1"/>
          </p:cNvSpPr>
          <p:nvPr>
            <p:ph type="title"/>
          </p:nvPr>
        </p:nvSpPr>
        <p:spPr/>
        <p:txBody>
          <a:bodyPr/>
          <a:lstStyle/>
          <a:p>
            <a:endParaRPr lang="en-US" dirty="0"/>
          </a:p>
        </p:txBody>
      </p:sp>
      <p:pic>
        <p:nvPicPr>
          <p:cNvPr id="3" name="Picture 2">
            <a:extLst>
              <a:ext uri="{FF2B5EF4-FFF2-40B4-BE49-F238E27FC236}">
                <a16:creationId xmlns:a16="http://schemas.microsoft.com/office/drawing/2014/main" id="{52B14646-AE0A-A143-BF03-6306FD975C00}"/>
              </a:ext>
            </a:extLst>
          </p:cNvPr>
          <p:cNvPicPr>
            <a:picLocks noChangeAspect="1"/>
          </p:cNvPicPr>
          <p:nvPr/>
        </p:nvPicPr>
        <p:blipFill>
          <a:blip r:embed="rId3"/>
          <a:stretch>
            <a:fill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44B81CD6-C2F9-C445-870A-62F257AA55A2}"/>
              </a:ext>
            </a:extLst>
          </p:cNvPr>
          <p:cNvSpPr/>
          <p:nvPr/>
        </p:nvSpPr>
        <p:spPr>
          <a:xfrm>
            <a:off x="0" y="228703"/>
            <a:ext cx="9144000" cy="1641952"/>
          </a:xfrm>
          <a:prstGeom prst="rect">
            <a:avLst/>
          </a:prstGeom>
          <a:solidFill>
            <a:srgbClr val="000000">
              <a:alpha val="70000"/>
            </a:srgbClr>
          </a:solidFill>
        </p:spPr>
        <p:txBody>
          <a:bodyPr wrap="square" anchor="ctr">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C000"/>
                </a:solidFill>
                <a:effectLst/>
                <a:uLnTx/>
                <a:uFillTx/>
                <a:latin typeface="Arial" panose="020B0604020202020204" pitchFamily="34" charset="0"/>
                <a:ea typeface="ヒラギノ角ゴ Pro W3" charset="0"/>
                <a:cs typeface="Arial" panose="020B0604020202020204" pitchFamily="34" charset="0"/>
              </a:rPr>
              <a:t>STORAGE MATTERS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the fastest servers in the world are the world’s </a:t>
            </a:r>
            <a:b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br>
            <a:r>
              <a:rPr kumimoji="0" lang="en-US" sz="1800" b="0" i="0" u="none" strike="noStrike" kern="0" cap="none" spc="0" normalizeH="0" baseline="0" noProof="0" dirty="0">
                <a:ln>
                  <a:noFill/>
                </a:ln>
                <a:solidFill>
                  <a:srgbClr val="FFFFFF"/>
                </a:solidFill>
                <a:effectLst/>
                <a:uLnTx/>
                <a:uFillTx/>
                <a:latin typeface="Arial" panose="020B0604020202020204" pitchFamily="34" charset="0"/>
                <a:ea typeface="ヒラギノ角ゴ Pro W3" charset="0"/>
                <a:cs typeface="Arial" panose="020B0604020202020204" pitchFamily="34" charset="0"/>
              </a:rPr>
              <a:t>slowest servers if they are waiting</a:t>
            </a:r>
            <a:r>
              <a:rPr lang="en-US" sz="1800" kern="0" dirty="0">
                <a:solidFill>
                  <a:srgbClr val="FFFFFF"/>
                </a:solidFill>
                <a:latin typeface="Arial" panose="020B0604020202020204" pitchFamily="34" charset="0"/>
                <a:ea typeface="ヒラギノ角ゴ Pro W3" charset="0"/>
                <a:cs typeface="Arial" panose="020B0604020202020204" pitchFamily="34" charset="0"/>
              </a:rPr>
              <a:t> for data</a:t>
            </a:r>
          </a:p>
          <a:p>
            <a:pPr marL="0" marR="0" lvl="0" indent="0" algn="ctr" defTabSz="914400" eaLnBrk="1" fontAlgn="base" latinLnBrk="0" hangingPunct="1">
              <a:lnSpc>
                <a:spcPct val="100000"/>
              </a:lnSpc>
              <a:spcBef>
                <a:spcPct val="0"/>
              </a:spcBef>
              <a:spcAft>
                <a:spcPct val="0"/>
              </a:spcAft>
              <a:buClrTx/>
              <a:buSzTx/>
              <a:buFontTx/>
              <a:buNone/>
              <a:tabLst/>
              <a:defRPr/>
            </a:pPr>
            <a:endParaRPr lang="en-US" sz="800" kern="0" dirty="0">
              <a:solidFill>
                <a:srgbClr val="FFFFFF"/>
              </a:solidFill>
              <a:latin typeface="Arial" panose="020B0604020202020204" pitchFamily="34" charset="0"/>
              <a:ea typeface="ヒラギノ角ゴ Pro W3" charset="0"/>
              <a:cs typeface="Arial" panose="020B0604020202020204" pitchFamily="34"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FFC000"/>
                </a:solidFill>
                <a:effectLst/>
                <a:uLnTx/>
                <a:uFillTx/>
                <a:latin typeface="Arial" panose="020B0604020202020204" pitchFamily="34" charset="0"/>
                <a:ea typeface="ヒラギノ角ゴ Pro W3" charset="0"/>
                <a:cs typeface="Arial" panose="020B0604020202020204" pitchFamily="34" charset="0"/>
              </a:rPr>
              <a:t>ALL GPUs &amp; CPUs WAIT AT THE SAME SPEED</a:t>
            </a:r>
          </a:p>
        </p:txBody>
      </p:sp>
      <p:sp>
        <p:nvSpPr>
          <p:cNvPr id="6" name="TextBox 5">
            <a:extLst>
              <a:ext uri="{FF2B5EF4-FFF2-40B4-BE49-F238E27FC236}">
                <a16:creationId xmlns:a16="http://schemas.microsoft.com/office/drawing/2014/main" id="{11229364-C1E0-B545-BFD7-FA5AD66502A3}"/>
              </a:ext>
            </a:extLst>
          </p:cNvPr>
          <p:cNvSpPr txBox="1"/>
          <p:nvPr/>
        </p:nvSpPr>
        <p:spPr>
          <a:xfrm rot="344726">
            <a:off x="3193143" y="3062516"/>
            <a:ext cx="922047" cy="307777"/>
          </a:xfrm>
          <a:prstGeom prst="rect">
            <a:avLst/>
          </a:prstGeom>
          <a:noFill/>
        </p:spPr>
        <p:txBody>
          <a:bodyPr wrap="none" rtlCol="0">
            <a:spAutoFit/>
          </a:bodyPr>
          <a:lstStyle/>
          <a:p>
            <a:pPr algn="l"/>
            <a:r>
              <a:rPr lang="en-US" sz="1400" dirty="0">
                <a:solidFill>
                  <a:schemeClr val="bg2"/>
                </a:solidFill>
                <a:latin typeface="+mn-lt"/>
                <a:ea typeface="IBM Plex Sans" charset="0"/>
                <a:cs typeface="Arial" panose="020B0604020202020204" pitchFamily="34" charset="0"/>
              </a:rPr>
              <a:t>FastGPU</a:t>
            </a:r>
          </a:p>
        </p:txBody>
      </p:sp>
    </p:spTree>
    <p:extLst>
      <p:ext uri="{BB962C8B-B14F-4D97-AF65-F5344CB8AC3E}">
        <p14:creationId xmlns:p14="http://schemas.microsoft.com/office/powerpoint/2010/main" val="174236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10;&#10;Description automatically generated">
            <a:extLst>
              <a:ext uri="{FF2B5EF4-FFF2-40B4-BE49-F238E27FC236}">
                <a16:creationId xmlns:a16="http://schemas.microsoft.com/office/drawing/2014/main" id="{85695426-1508-BA47-8D6F-5BDBAC8E157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72000" y="10"/>
            <a:ext cx="4572000" cy="5143490"/>
          </a:xfrm>
          <a:prstGeom prst="rect">
            <a:avLst/>
          </a:prstGeom>
          <a:noFill/>
        </p:spPr>
      </p:pic>
      <p:sp>
        <p:nvSpPr>
          <p:cNvPr id="11" name="Rectangle 10">
            <a:extLst>
              <a:ext uri="{FF2B5EF4-FFF2-40B4-BE49-F238E27FC236}">
                <a16:creationId xmlns:a16="http://schemas.microsoft.com/office/drawing/2014/main" id="{B298CCEF-C311-6140-BE8A-B8A39CC6CF65}"/>
              </a:ext>
            </a:extLst>
          </p:cNvPr>
          <p:cNvSpPr/>
          <p:nvPr/>
        </p:nvSpPr>
        <p:spPr>
          <a:xfrm>
            <a:off x="2394676" y="662117"/>
            <a:ext cx="2874765" cy="1000274"/>
          </a:xfrm>
          <a:prstGeom prst="rect">
            <a:avLst/>
          </a:prstGeom>
        </p:spPr>
        <p:txBody>
          <a:bodyPr wrap="square">
            <a:spAutoFit/>
          </a:bodyPr>
          <a:lstStyle/>
          <a:p>
            <a:r>
              <a:rPr lang="en-US" sz="1400" dirty="0">
                <a:ea typeface="IBM Plex Sans" charset="0"/>
                <a:cs typeface="Arial" panose="020B0604020202020204" pitchFamily="34" charset="0"/>
              </a:rPr>
              <a:t>NVIDIA DGX A-100 Server</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8x NVIDIA Tensor Core GPUs</a:t>
            </a:r>
          </a:p>
          <a:p>
            <a:pPr marL="171450" indent="-171450">
              <a:buFont typeface="Arial" panose="020B0604020202020204" pitchFamily="34" charset="0"/>
              <a:buChar char="•"/>
            </a:pPr>
            <a:r>
              <a:rPr lang="en-US" sz="900" dirty="0">
                <a:ea typeface="IBM Plex Sans" charset="0"/>
                <a:cs typeface="Arial" panose="020B0604020202020204" pitchFamily="34" charset="0"/>
              </a:rPr>
              <a:t>5 petaFLOPS in a single system</a:t>
            </a:r>
          </a:p>
          <a:p>
            <a:pPr marL="171450" indent="-171450">
              <a:buFont typeface="Arial" panose="020B0604020202020204" pitchFamily="34" charset="0"/>
              <a:buChar char="•"/>
            </a:pPr>
            <a:r>
              <a:rPr lang="en-US" sz="900" dirty="0">
                <a:ea typeface="IBM Plex Sans" charset="0"/>
                <a:cs typeface="Arial" panose="020B0604020202020204" pitchFamily="34" charset="0"/>
              </a:rPr>
              <a:t>10x NVIDIA® Mellanox® ConnectX-6; </a:t>
            </a:r>
            <a:br>
              <a:rPr lang="en-US" sz="900" dirty="0">
                <a:ea typeface="IBM Plex Sans" charset="0"/>
                <a:cs typeface="Arial" panose="020B0604020202020204" pitchFamily="34" charset="0"/>
              </a:rPr>
            </a:br>
            <a:r>
              <a:rPr lang="en-US" sz="900" dirty="0">
                <a:ea typeface="IBM Plex Sans" charset="0"/>
                <a:cs typeface="Arial" panose="020B0604020202020204" pitchFamily="34" charset="0"/>
              </a:rPr>
              <a:t>200 Gb/s HDR </a:t>
            </a:r>
            <a:r>
              <a:rPr lang="en-US" sz="900" dirty="0"/>
              <a:t>InfiniBand or Ethernet</a:t>
            </a:r>
            <a:endParaRPr lang="en-US" sz="9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Starting price $199,000</a:t>
            </a:r>
            <a:endParaRPr lang="en-US" sz="1200" dirty="0"/>
          </a:p>
        </p:txBody>
      </p:sp>
      <p:sp>
        <p:nvSpPr>
          <p:cNvPr id="12" name="Title 6">
            <a:extLst>
              <a:ext uri="{FF2B5EF4-FFF2-40B4-BE49-F238E27FC236}">
                <a16:creationId xmlns:a16="http://schemas.microsoft.com/office/drawing/2014/main" id="{270E4D1E-BB9F-C841-9811-FD9A5E0E1C72}"/>
              </a:ext>
            </a:extLst>
          </p:cNvPr>
          <p:cNvSpPr>
            <a:spLocks noGrp="1"/>
          </p:cNvSpPr>
          <p:nvPr>
            <p:ph type="title"/>
          </p:nvPr>
        </p:nvSpPr>
        <p:spPr>
          <a:xfrm>
            <a:off x="210311" y="201168"/>
            <a:ext cx="5059125" cy="391499"/>
          </a:xfrm>
        </p:spPr>
        <p:txBody>
          <a:bodyPr/>
          <a:lstStyle/>
          <a:p>
            <a:r>
              <a:rPr lang="en-US" dirty="0"/>
              <a:t>NVIDIA DGX A100 POD RA</a:t>
            </a:r>
            <a:br>
              <a:rPr lang="en-US" dirty="0"/>
            </a:br>
            <a:r>
              <a:rPr lang="en-US" sz="1600" dirty="0"/>
              <a:t>2/4/8 Node Scaling</a:t>
            </a:r>
            <a:br>
              <a:rPr lang="en-US" sz="1600" dirty="0"/>
            </a:br>
            <a:r>
              <a:rPr lang="en-US" sz="1600" dirty="0"/>
              <a:t>January 2021</a:t>
            </a:r>
            <a:br>
              <a:rPr lang="en-US" sz="1600" dirty="0"/>
            </a:br>
            <a:br>
              <a:rPr lang="en-US" dirty="0"/>
            </a:br>
            <a:endParaRPr lang="en-US" dirty="0"/>
          </a:p>
        </p:txBody>
      </p:sp>
      <p:sp>
        <p:nvSpPr>
          <p:cNvPr id="13" name="Rectangle 12">
            <a:extLst>
              <a:ext uri="{FF2B5EF4-FFF2-40B4-BE49-F238E27FC236}">
                <a16:creationId xmlns:a16="http://schemas.microsoft.com/office/drawing/2014/main" id="{2EDFCC9B-DE3C-9D4C-9DF3-44578E044044}"/>
              </a:ext>
            </a:extLst>
          </p:cNvPr>
          <p:cNvSpPr/>
          <p:nvPr/>
        </p:nvSpPr>
        <p:spPr>
          <a:xfrm>
            <a:off x="2394674" y="2749667"/>
            <a:ext cx="2874765" cy="584775"/>
          </a:xfrm>
          <a:prstGeom prst="rect">
            <a:avLst/>
          </a:prstGeom>
        </p:spPr>
        <p:txBody>
          <a:bodyPr wrap="square">
            <a:spAutoFit/>
          </a:bodyPr>
          <a:lstStyle/>
          <a:p>
            <a:r>
              <a:rPr lang="en-US" sz="1400" dirty="0">
                <a:ea typeface="IBM Plex Sans" charset="0"/>
                <a:cs typeface="Arial" panose="020B0604020202020204" pitchFamily="34" charset="0"/>
              </a:rPr>
              <a:t>NVIDIA Mellanox QM8700 Switch</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40 port </a:t>
            </a:r>
          </a:p>
          <a:p>
            <a:pPr marL="171450" indent="-171450">
              <a:buFont typeface="Arial" panose="020B0604020202020204" pitchFamily="34" charset="0"/>
              <a:buChar char="•"/>
            </a:pPr>
            <a:r>
              <a:rPr lang="en-US" sz="900" dirty="0">
                <a:ea typeface="IBM Plex Sans" charset="0"/>
                <a:cs typeface="Arial" panose="020B0604020202020204" pitchFamily="34" charset="0"/>
              </a:rPr>
              <a:t>200 Gb/s HDR </a:t>
            </a:r>
            <a:r>
              <a:rPr lang="en-US" sz="900" dirty="0"/>
              <a:t>InfiniBand or Ethernet</a:t>
            </a:r>
            <a:endParaRPr lang="en-US" sz="1200" dirty="0"/>
          </a:p>
        </p:txBody>
      </p:sp>
      <p:sp>
        <p:nvSpPr>
          <p:cNvPr id="14" name="Rectangle 13">
            <a:extLst>
              <a:ext uri="{FF2B5EF4-FFF2-40B4-BE49-F238E27FC236}">
                <a16:creationId xmlns:a16="http://schemas.microsoft.com/office/drawing/2014/main" id="{912D81F1-A68C-C246-8C16-DFD92E17356C}"/>
              </a:ext>
            </a:extLst>
          </p:cNvPr>
          <p:cNvSpPr/>
          <p:nvPr/>
        </p:nvSpPr>
        <p:spPr>
          <a:xfrm>
            <a:off x="2394673" y="1799451"/>
            <a:ext cx="2874765" cy="861774"/>
          </a:xfrm>
          <a:prstGeom prst="rect">
            <a:avLst/>
          </a:prstGeom>
        </p:spPr>
        <p:txBody>
          <a:bodyPr wrap="square">
            <a:spAutoFit/>
          </a:bodyPr>
          <a:lstStyle/>
          <a:p>
            <a:r>
              <a:rPr lang="en-US" sz="1400" dirty="0">
                <a:ea typeface="IBM Plex Sans" charset="0"/>
                <a:cs typeface="Arial" panose="020B0604020202020204" pitchFamily="34" charset="0"/>
              </a:rPr>
              <a:t>IBM ESS 3000</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t>IBM Spectrum Scale v5</a:t>
            </a:r>
          </a:p>
          <a:p>
            <a:pPr marL="171450" indent="-171450">
              <a:buFont typeface="Arial" panose="020B0604020202020204" pitchFamily="34" charset="0"/>
              <a:buChar char="•"/>
            </a:pPr>
            <a:r>
              <a:rPr lang="en-US" sz="900" dirty="0"/>
              <a:t>All-Flash NVMe solution</a:t>
            </a:r>
          </a:p>
          <a:p>
            <a:pPr marL="171450" indent="-171450">
              <a:buFont typeface="Arial" panose="020B0604020202020204" pitchFamily="34" charset="0"/>
              <a:buChar char="•"/>
            </a:pPr>
            <a:r>
              <a:rPr lang="en-US" sz="900" dirty="0"/>
              <a:t>12x 100 Gb/s EDR InfiniBand or Ethernet</a:t>
            </a:r>
          </a:p>
          <a:p>
            <a:pPr marL="171450" indent="-171450">
              <a:buFont typeface="Arial" panose="020B0604020202020204" pitchFamily="34" charset="0"/>
              <a:buChar char="•"/>
            </a:pPr>
            <a:r>
              <a:rPr lang="en-US" sz="900" dirty="0"/>
              <a:t>42 GB/s read; 32 GB/s write minimums</a:t>
            </a:r>
          </a:p>
        </p:txBody>
      </p:sp>
      <p:pic>
        <p:nvPicPr>
          <p:cNvPr id="15" name="image5.png" descr="Detail of NVIDIA GPU Cloud stack">
            <a:extLst>
              <a:ext uri="{FF2B5EF4-FFF2-40B4-BE49-F238E27FC236}">
                <a16:creationId xmlns:a16="http://schemas.microsoft.com/office/drawing/2014/main" id="{A68F04C8-4712-584C-8993-602AF8030F69}"/>
              </a:ext>
            </a:extLst>
          </p:cNvPr>
          <p:cNvPicPr/>
          <p:nvPr/>
        </p:nvPicPr>
        <p:blipFill>
          <a:blip r:embed="rId4" cstate="print">
            <a:extLst>
              <a:ext uri="{28A0092B-C50C-407E-A947-70E740481C1C}">
                <a14:useLocalDpi xmlns:a14="http://schemas.microsoft.com/office/drawing/2010/main"/>
              </a:ext>
            </a:extLst>
          </a:blip>
          <a:srcRect/>
          <a:stretch>
            <a:fillRect/>
          </a:stretch>
        </p:blipFill>
        <p:spPr>
          <a:xfrm>
            <a:off x="315468" y="1554853"/>
            <a:ext cx="2075688" cy="2389628"/>
          </a:xfrm>
          <a:prstGeom prst="rect">
            <a:avLst/>
          </a:prstGeom>
          <a:ln/>
        </p:spPr>
      </p:pic>
      <p:sp>
        <p:nvSpPr>
          <p:cNvPr id="16" name="Rectangle 15">
            <a:extLst>
              <a:ext uri="{FF2B5EF4-FFF2-40B4-BE49-F238E27FC236}">
                <a16:creationId xmlns:a16="http://schemas.microsoft.com/office/drawing/2014/main" id="{243ABBF1-C82E-3D46-8733-5ACCD2FF6289}"/>
              </a:ext>
            </a:extLst>
          </p:cNvPr>
          <p:cNvSpPr/>
          <p:nvPr/>
        </p:nvSpPr>
        <p:spPr>
          <a:xfrm>
            <a:off x="2394672" y="3567344"/>
            <a:ext cx="2874765" cy="1000274"/>
          </a:xfrm>
          <a:prstGeom prst="rect">
            <a:avLst/>
          </a:prstGeom>
        </p:spPr>
        <p:txBody>
          <a:bodyPr wrap="square">
            <a:spAutoFit/>
          </a:bodyPr>
          <a:lstStyle/>
          <a:p>
            <a:r>
              <a:rPr lang="en-US" sz="1400" dirty="0">
                <a:ea typeface="IBM Plex Sans" charset="0"/>
                <a:cs typeface="Arial" panose="020B0604020202020204" pitchFamily="34" charset="0"/>
              </a:rPr>
              <a:t>NVIDIA Cuda-X Software Stack</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Open source</a:t>
            </a:r>
          </a:p>
          <a:p>
            <a:pPr marL="171450" indent="-171450">
              <a:buFont typeface="Arial" panose="020B0604020202020204" pitchFamily="34" charset="0"/>
              <a:buChar char="•"/>
            </a:pPr>
            <a:r>
              <a:rPr lang="en-US" sz="900" dirty="0">
                <a:ea typeface="IBM Plex Sans" charset="0"/>
                <a:cs typeface="Arial" panose="020B0604020202020204" pitchFamily="34" charset="0"/>
              </a:rPr>
              <a:t>Container support</a:t>
            </a:r>
          </a:p>
          <a:p>
            <a:pPr marL="171450" indent="-171450">
              <a:buFont typeface="Arial" panose="020B0604020202020204" pitchFamily="34" charset="0"/>
              <a:buChar char="•"/>
            </a:pPr>
            <a:r>
              <a:rPr lang="en-US" sz="900" dirty="0">
                <a:ea typeface="IBM Plex Sans" charset="0"/>
                <a:cs typeface="Arial" panose="020B0604020202020204" pitchFamily="34" charset="0"/>
              </a:rPr>
              <a:t>Developers use NVIDIA CUDA libraries for GPU</a:t>
            </a:r>
          </a:p>
          <a:p>
            <a:pPr marL="171450" indent="-171450">
              <a:buFont typeface="Arial" panose="020B0604020202020204" pitchFamily="34" charset="0"/>
              <a:buChar char="•"/>
            </a:pPr>
            <a:r>
              <a:rPr lang="en-US" sz="900" dirty="0">
                <a:ea typeface="IBM Plex Sans" charset="0"/>
                <a:cs typeface="Arial" panose="020B0604020202020204" pitchFamily="34" charset="0"/>
              </a:rPr>
              <a:t>NVIDIA NGC: Container libraries available</a:t>
            </a:r>
          </a:p>
          <a:p>
            <a:pPr marL="171450" indent="-171450">
              <a:buFont typeface="Arial" panose="020B0604020202020204" pitchFamily="34" charset="0"/>
              <a:buChar char="•"/>
            </a:pPr>
            <a:r>
              <a:rPr lang="en-US" sz="900" dirty="0"/>
              <a:t>OS is based on Ubuntu</a:t>
            </a:r>
            <a:endParaRPr lang="en-US" sz="1200" dirty="0"/>
          </a:p>
        </p:txBody>
      </p:sp>
    </p:spTree>
    <p:extLst>
      <p:ext uri="{BB962C8B-B14F-4D97-AF65-F5344CB8AC3E}">
        <p14:creationId xmlns:p14="http://schemas.microsoft.com/office/powerpoint/2010/main" val="1144981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F976FE6-8BE0-C247-9D43-02262DD1768C}"/>
              </a:ext>
            </a:extLst>
          </p:cNvPr>
          <p:cNvSpPr/>
          <p:nvPr/>
        </p:nvSpPr>
        <p:spPr>
          <a:xfrm>
            <a:off x="6168442" y="2076141"/>
            <a:ext cx="2474880" cy="446276"/>
          </a:xfrm>
          <a:prstGeom prst="rect">
            <a:avLst/>
          </a:prstGeom>
        </p:spPr>
        <p:txBody>
          <a:bodyPr wrap="square">
            <a:spAutoFit/>
          </a:bodyPr>
          <a:lstStyle/>
          <a:p>
            <a:pPr algn="ctr"/>
            <a:r>
              <a:rPr lang="en-US" sz="1400" dirty="0">
                <a:ea typeface="IBM Plex Sans" charset="0"/>
                <a:cs typeface="Arial" panose="020B0604020202020204" pitchFamily="34" charset="0"/>
              </a:rPr>
              <a:t>Red Hat and OpenShift</a:t>
            </a:r>
            <a:endParaRPr lang="en-US" sz="1000" dirty="0">
              <a:ea typeface="IBM Plex Sans" charset="0"/>
              <a:cs typeface="Arial" panose="020B0604020202020204" pitchFamily="34" charset="0"/>
            </a:endParaRPr>
          </a:p>
          <a:p>
            <a:pPr algn="ctr"/>
            <a:r>
              <a:rPr lang="en-US" sz="900" dirty="0">
                <a:ea typeface="IBM Plex Sans" charset="0"/>
                <a:cs typeface="Arial" panose="020B0604020202020204" pitchFamily="34" charset="0"/>
              </a:rPr>
              <a:t>Fully supported and documented</a:t>
            </a:r>
            <a:endParaRPr lang="en-US" sz="1200" dirty="0"/>
          </a:p>
        </p:txBody>
      </p:sp>
      <p:sp>
        <p:nvSpPr>
          <p:cNvPr id="4" name="Title 6">
            <a:extLst>
              <a:ext uri="{FF2B5EF4-FFF2-40B4-BE49-F238E27FC236}">
                <a16:creationId xmlns:a16="http://schemas.microsoft.com/office/drawing/2014/main" id="{166AD375-E42C-8145-9A82-8A232F692205}"/>
              </a:ext>
            </a:extLst>
          </p:cNvPr>
          <p:cNvSpPr>
            <a:spLocks noGrp="1"/>
          </p:cNvSpPr>
          <p:nvPr>
            <p:ph type="title"/>
          </p:nvPr>
        </p:nvSpPr>
        <p:spPr>
          <a:xfrm>
            <a:off x="210311" y="201168"/>
            <a:ext cx="7245566" cy="391499"/>
          </a:xfrm>
        </p:spPr>
        <p:txBody>
          <a:bodyPr/>
          <a:lstStyle/>
          <a:p>
            <a:r>
              <a:rPr lang="en-US" dirty="0"/>
              <a:t>IBM Storage related NVIDIA A100 GPU solutions</a:t>
            </a:r>
          </a:p>
        </p:txBody>
      </p:sp>
      <p:pic>
        <p:nvPicPr>
          <p:cNvPr id="5" name="Picture 2">
            <a:extLst>
              <a:ext uri="{FF2B5EF4-FFF2-40B4-BE49-F238E27FC236}">
                <a16:creationId xmlns:a16="http://schemas.microsoft.com/office/drawing/2014/main" id="{284F7579-AB90-8B4B-904E-4BED173CC29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47675" y="722244"/>
            <a:ext cx="1140532" cy="9721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graphical user interface&#10;&#10;Description automatically generated">
            <a:extLst>
              <a:ext uri="{FF2B5EF4-FFF2-40B4-BE49-F238E27FC236}">
                <a16:creationId xmlns:a16="http://schemas.microsoft.com/office/drawing/2014/main" id="{4FF635B6-B3E3-674D-858C-3F042B7F9C9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677029" y="2561136"/>
            <a:ext cx="1437476" cy="724668"/>
          </a:xfrm>
          <a:prstGeom prst="rect">
            <a:avLst/>
          </a:prstGeom>
        </p:spPr>
      </p:pic>
      <p:sp>
        <p:nvSpPr>
          <p:cNvPr id="7" name="Rectangle 6">
            <a:extLst>
              <a:ext uri="{FF2B5EF4-FFF2-40B4-BE49-F238E27FC236}">
                <a16:creationId xmlns:a16="http://schemas.microsoft.com/office/drawing/2014/main" id="{6CE6063C-5A37-3B40-BE6B-67129F39A083}"/>
              </a:ext>
            </a:extLst>
          </p:cNvPr>
          <p:cNvSpPr/>
          <p:nvPr/>
        </p:nvSpPr>
        <p:spPr>
          <a:xfrm>
            <a:off x="1981183" y="631587"/>
            <a:ext cx="3652928" cy="861774"/>
          </a:xfrm>
          <a:prstGeom prst="rect">
            <a:avLst/>
          </a:prstGeom>
        </p:spPr>
        <p:txBody>
          <a:bodyPr wrap="square">
            <a:spAutoFit/>
          </a:bodyPr>
          <a:lstStyle/>
          <a:p>
            <a:r>
              <a:rPr lang="en-US" sz="1400" dirty="0">
                <a:ea typeface="IBM Plex Sans" charset="0"/>
                <a:cs typeface="Arial" panose="020B0604020202020204" pitchFamily="34" charset="0"/>
              </a:rPr>
              <a:t>NVIDIA HGX A100</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OEM platform</a:t>
            </a:r>
          </a:p>
          <a:p>
            <a:pPr marL="171450" indent="-171450">
              <a:buFont typeface="Arial" panose="020B0604020202020204" pitchFamily="34" charset="0"/>
              <a:buChar char="•"/>
            </a:pPr>
            <a:r>
              <a:rPr lang="en-US" sz="900" dirty="0">
                <a:ea typeface="IBM Plex Sans" charset="0"/>
                <a:cs typeface="Arial" panose="020B0604020202020204" pitchFamily="34" charset="0"/>
              </a:rPr>
              <a:t>4x, 8x, &amp; 16x NVIDIA GPU configurations</a:t>
            </a:r>
          </a:p>
          <a:p>
            <a:pPr marL="171450" indent="-171450">
              <a:buFont typeface="Arial" panose="020B0604020202020204" pitchFamily="34" charset="0"/>
              <a:buChar char="•"/>
            </a:pPr>
            <a:r>
              <a:rPr lang="en-US" sz="900" dirty="0">
                <a:ea typeface="IBM Plex Sans" charset="0"/>
                <a:cs typeface="Arial" panose="020B0604020202020204" pitchFamily="34" charset="0"/>
              </a:rPr>
              <a:t>Offered by almost all vendors, including </a:t>
            </a:r>
            <a:br>
              <a:rPr lang="en-US" sz="900" dirty="0">
                <a:ea typeface="IBM Plex Sans" charset="0"/>
                <a:cs typeface="Arial" panose="020B0604020202020204" pitchFamily="34" charset="0"/>
              </a:rPr>
            </a:br>
            <a:r>
              <a:rPr lang="en-US" sz="900" dirty="0">
                <a:ea typeface="IBM Plex Sans" charset="0"/>
                <a:cs typeface="Arial" panose="020B0604020202020204" pitchFamily="34" charset="0"/>
              </a:rPr>
              <a:t>HPE, ATOS, Lenovo, SuperMicro </a:t>
            </a:r>
            <a:endParaRPr lang="en-US" sz="1200" dirty="0"/>
          </a:p>
        </p:txBody>
      </p:sp>
      <p:sp>
        <p:nvSpPr>
          <p:cNvPr id="8" name="Rectangle 7">
            <a:extLst>
              <a:ext uri="{FF2B5EF4-FFF2-40B4-BE49-F238E27FC236}">
                <a16:creationId xmlns:a16="http://schemas.microsoft.com/office/drawing/2014/main" id="{124794B5-0447-0E47-A3BE-4F20E4A0472A}"/>
              </a:ext>
            </a:extLst>
          </p:cNvPr>
          <p:cNvSpPr/>
          <p:nvPr/>
        </p:nvSpPr>
        <p:spPr>
          <a:xfrm>
            <a:off x="6333245" y="3468916"/>
            <a:ext cx="2474880" cy="446276"/>
          </a:xfrm>
          <a:prstGeom prst="rect">
            <a:avLst/>
          </a:prstGeom>
        </p:spPr>
        <p:txBody>
          <a:bodyPr wrap="square">
            <a:spAutoFit/>
          </a:bodyPr>
          <a:lstStyle/>
          <a:p>
            <a:pPr algn="ctr"/>
            <a:r>
              <a:rPr lang="en-US" sz="1400" dirty="0">
                <a:ea typeface="IBM Plex Sans" charset="0"/>
                <a:cs typeface="Arial" panose="020B0604020202020204" pitchFamily="34" charset="0"/>
              </a:rPr>
              <a:t>NVIDIA GPUs in the Cloud</a:t>
            </a:r>
            <a:endParaRPr lang="en-US" sz="1000" dirty="0">
              <a:ea typeface="IBM Plex Sans" charset="0"/>
              <a:cs typeface="Arial" panose="020B0604020202020204" pitchFamily="34" charset="0"/>
            </a:endParaRPr>
          </a:p>
          <a:p>
            <a:pPr algn="ctr"/>
            <a:r>
              <a:rPr lang="en-US" sz="900" dirty="0">
                <a:ea typeface="IBM Plex Sans" charset="0"/>
                <a:cs typeface="Arial" panose="020B0604020202020204" pitchFamily="34" charset="0"/>
              </a:rPr>
              <a:t>AWS, Azure, and Google</a:t>
            </a:r>
            <a:endParaRPr lang="en-US" sz="1200" dirty="0"/>
          </a:p>
        </p:txBody>
      </p:sp>
      <p:sp>
        <p:nvSpPr>
          <p:cNvPr id="9" name="Rectangle 8">
            <a:extLst>
              <a:ext uri="{FF2B5EF4-FFF2-40B4-BE49-F238E27FC236}">
                <a16:creationId xmlns:a16="http://schemas.microsoft.com/office/drawing/2014/main" id="{A02602DC-C9A3-9740-BC64-48AD099B0C02}"/>
              </a:ext>
            </a:extLst>
          </p:cNvPr>
          <p:cNvSpPr/>
          <p:nvPr/>
        </p:nvSpPr>
        <p:spPr>
          <a:xfrm>
            <a:off x="1981183" y="1628725"/>
            <a:ext cx="3264232" cy="861774"/>
          </a:xfrm>
          <a:prstGeom prst="rect">
            <a:avLst/>
          </a:prstGeom>
        </p:spPr>
        <p:txBody>
          <a:bodyPr wrap="square">
            <a:spAutoFit/>
          </a:bodyPr>
          <a:lstStyle/>
          <a:p>
            <a:r>
              <a:rPr lang="en-US" sz="1400" dirty="0">
                <a:ea typeface="IBM Plex Sans" charset="0"/>
                <a:cs typeface="Arial" panose="020B0604020202020204" pitchFamily="34" charset="0"/>
              </a:rPr>
              <a:t>NVIDIA DGX A100 Workstation</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“Office ready” </a:t>
            </a:r>
          </a:p>
          <a:p>
            <a:pPr marL="171450" indent="-171450">
              <a:buFont typeface="Arial" panose="020B0604020202020204" pitchFamily="34" charset="0"/>
              <a:buChar char="•"/>
            </a:pPr>
            <a:r>
              <a:rPr lang="en-US" sz="900" dirty="0">
                <a:ea typeface="IBM Plex Sans" charset="0"/>
                <a:cs typeface="Arial" panose="020B0604020202020204" pitchFamily="34" charset="0"/>
              </a:rPr>
              <a:t>4x NVIDIA GPUs for 2.5 petaFLOPS</a:t>
            </a:r>
          </a:p>
          <a:p>
            <a:pPr marL="171450" indent="-171450">
              <a:buFont typeface="Arial" panose="020B0604020202020204" pitchFamily="34" charset="0"/>
              <a:buChar char="•"/>
            </a:pPr>
            <a:r>
              <a:rPr lang="en-US" sz="900" dirty="0">
                <a:ea typeface="IBM Plex Sans" charset="0"/>
                <a:cs typeface="Arial" panose="020B0604020202020204" pitchFamily="34" charset="0"/>
              </a:rPr>
              <a:t>Up to 7.68 TB NVMe data storage</a:t>
            </a:r>
          </a:p>
          <a:p>
            <a:pPr marL="171450" indent="-171450">
              <a:buFont typeface="Arial" panose="020B0604020202020204" pitchFamily="34" charset="0"/>
              <a:buChar char="•"/>
            </a:pPr>
            <a:r>
              <a:rPr lang="en-US" sz="900" dirty="0">
                <a:ea typeface="IBM Plex Sans" charset="0"/>
                <a:cs typeface="Arial" panose="020B0604020202020204" pitchFamily="34" charset="0"/>
              </a:rPr>
              <a:t>2x 100 Gigabit ethernet</a:t>
            </a:r>
          </a:p>
        </p:txBody>
      </p:sp>
      <p:pic>
        <p:nvPicPr>
          <p:cNvPr id="10" name="Picture 6" descr="Image result for NVIDIA DGX A100 workstation">
            <a:extLst>
              <a:ext uri="{FF2B5EF4-FFF2-40B4-BE49-F238E27FC236}">
                <a16:creationId xmlns:a16="http://schemas.microsoft.com/office/drawing/2014/main" id="{82981169-C50B-ED4A-8A27-06FDE5835280}"/>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65316" y="1763619"/>
            <a:ext cx="598487" cy="89773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NVIDIA superPOD">
            <a:extLst>
              <a:ext uri="{FF2B5EF4-FFF2-40B4-BE49-F238E27FC236}">
                <a16:creationId xmlns:a16="http://schemas.microsoft.com/office/drawing/2014/main" id="{DA2D488C-B45F-2747-A43C-A7F98C7F8B50}"/>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265862" y="4245769"/>
            <a:ext cx="3590925" cy="89773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79E1367D-F87F-E140-B9D0-CF42F9CA918F}"/>
              </a:ext>
            </a:extLst>
          </p:cNvPr>
          <p:cNvSpPr/>
          <p:nvPr/>
        </p:nvSpPr>
        <p:spPr>
          <a:xfrm>
            <a:off x="1981183" y="3568138"/>
            <a:ext cx="3509202" cy="584775"/>
          </a:xfrm>
          <a:prstGeom prst="rect">
            <a:avLst/>
          </a:prstGeom>
        </p:spPr>
        <p:txBody>
          <a:bodyPr wrap="square">
            <a:spAutoFit/>
          </a:bodyPr>
          <a:lstStyle/>
          <a:p>
            <a:r>
              <a:rPr lang="en-US" sz="1400" dirty="0">
                <a:ea typeface="IBM Plex Sans" charset="0"/>
                <a:cs typeface="Arial" panose="020B0604020202020204" pitchFamily="34" charset="0"/>
              </a:rPr>
              <a:t>NVIDIA DGX A100 SuperPOD</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t>Reference architecture for large scale installations</a:t>
            </a:r>
          </a:p>
          <a:p>
            <a:pPr marL="171450" indent="-171450">
              <a:buFont typeface="Arial" panose="020B0604020202020204" pitchFamily="34" charset="0"/>
              <a:buChar char="•"/>
            </a:pPr>
            <a:r>
              <a:rPr lang="en-US" sz="900" dirty="0"/>
              <a:t>Based on Celene, the NVIDIA Supercomputer built in 2020</a:t>
            </a:r>
          </a:p>
        </p:txBody>
      </p:sp>
      <p:pic>
        <p:nvPicPr>
          <p:cNvPr id="13" name="Picture 12" descr="Graphical user interface, application&#10;&#10;Description automatically generated">
            <a:extLst>
              <a:ext uri="{FF2B5EF4-FFF2-40B4-BE49-F238E27FC236}">
                <a16:creationId xmlns:a16="http://schemas.microsoft.com/office/drawing/2014/main" id="{A4F6376D-A617-D94C-9A6E-BEEBF69860F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333245" y="3926120"/>
            <a:ext cx="2474880" cy="969657"/>
          </a:xfrm>
          <a:prstGeom prst="rect">
            <a:avLst/>
          </a:prstGeom>
        </p:spPr>
      </p:pic>
      <p:sp>
        <p:nvSpPr>
          <p:cNvPr id="14" name="Rectangle 13">
            <a:extLst>
              <a:ext uri="{FF2B5EF4-FFF2-40B4-BE49-F238E27FC236}">
                <a16:creationId xmlns:a16="http://schemas.microsoft.com/office/drawing/2014/main" id="{4A09441D-9563-544A-9410-633099CA687A}"/>
              </a:ext>
            </a:extLst>
          </p:cNvPr>
          <p:cNvSpPr/>
          <p:nvPr/>
        </p:nvSpPr>
        <p:spPr>
          <a:xfrm>
            <a:off x="1981183" y="2589287"/>
            <a:ext cx="3264232" cy="861774"/>
          </a:xfrm>
          <a:prstGeom prst="rect">
            <a:avLst/>
          </a:prstGeom>
        </p:spPr>
        <p:txBody>
          <a:bodyPr wrap="square">
            <a:spAutoFit/>
          </a:bodyPr>
          <a:lstStyle/>
          <a:p>
            <a:r>
              <a:rPr lang="en-US" sz="1400" dirty="0">
                <a:ea typeface="IBM Plex Sans" charset="0"/>
                <a:cs typeface="Arial" panose="020B0604020202020204" pitchFamily="34" charset="0"/>
              </a:rPr>
              <a:t>NVIDIA DGX A100 Server</a:t>
            </a:r>
            <a:endParaRPr lang="en-US" sz="1000" dirty="0">
              <a:ea typeface="IBM Plex Sans" charset="0"/>
              <a:cs typeface="Arial" panose="020B0604020202020204" pitchFamily="34" charset="0"/>
            </a:endParaRPr>
          </a:p>
          <a:p>
            <a:pPr marL="171450" indent="-171450">
              <a:buFont typeface="Arial" panose="020B0604020202020204" pitchFamily="34" charset="0"/>
              <a:buChar char="•"/>
            </a:pPr>
            <a:r>
              <a:rPr lang="en-US" sz="900" dirty="0">
                <a:ea typeface="IBM Plex Sans" charset="0"/>
                <a:cs typeface="Arial" panose="020B0604020202020204" pitchFamily="34" charset="0"/>
              </a:rPr>
              <a:t>“Universal System for all AI workloads” </a:t>
            </a:r>
          </a:p>
          <a:p>
            <a:pPr marL="171450" indent="-171450">
              <a:buFont typeface="Arial" panose="020B0604020202020204" pitchFamily="34" charset="0"/>
              <a:buChar char="•"/>
            </a:pPr>
            <a:r>
              <a:rPr lang="en-US" sz="900" dirty="0">
                <a:ea typeface="IBM Plex Sans" charset="0"/>
                <a:cs typeface="Arial" panose="020B0604020202020204" pitchFamily="34" charset="0"/>
              </a:rPr>
              <a:t>8x NVIDIA A100 80 GB GPUs for 5 petaFLOPS</a:t>
            </a:r>
          </a:p>
          <a:p>
            <a:pPr marL="171450" indent="-171450">
              <a:buFont typeface="Arial" panose="020B0604020202020204" pitchFamily="34" charset="0"/>
              <a:buChar char="•"/>
            </a:pPr>
            <a:r>
              <a:rPr lang="en-US" sz="900" dirty="0">
                <a:ea typeface="IBM Plex Sans" charset="0"/>
                <a:cs typeface="Arial" panose="020B0604020202020204" pitchFamily="34" charset="0"/>
              </a:rPr>
              <a:t>Multiple IB and ethernet connectivity options</a:t>
            </a:r>
          </a:p>
          <a:p>
            <a:pPr marL="171450" indent="-171450">
              <a:buFont typeface="Arial" panose="020B0604020202020204" pitchFamily="34" charset="0"/>
              <a:buChar char="•"/>
            </a:pPr>
            <a:r>
              <a:rPr lang="en-US" sz="900" dirty="0">
                <a:ea typeface="IBM Plex Sans" charset="0"/>
                <a:cs typeface="Arial" panose="020B0604020202020204" pitchFamily="34" charset="0"/>
              </a:rPr>
              <a:t>Available alone or in 2, 4, and 8 node PODs</a:t>
            </a:r>
          </a:p>
        </p:txBody>
      </p:sp>
      <p:pic>
        <p:nvPicPr>
          <p:cNvPr id="15" name="Picture 2" descr="NVIDIA DGX-A100 - AMAX">
            <a:extLst>
              <a:ext uri="{FF2B5EF4-FFF2-40B4-BE49-F238E27FC236}">
                <a16:creationId xmlns:a16="http://schemas.microsoft.com/office/drawing/2014/main" id="{5098140F-96AC-A541-A4FF-87C1637E7C37}"/>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39793" y="2730527"/>
            <a:ext cx="1140533" cy="962997"/>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1968857-C934-0146-BA97-B88B5432C858}"/>
              </a:ext>
            </a:extLst>
          </p:cNvPr>
          <p:cNvSpPr/>
          <p:nvPr/>
        </p:nvSpPr>
        <p:spPr>
          <a:xfrm>
            <a:off x="6135276" y="927416"/>
            <a:ext cx="2384250" cy="553998"/>
          </a:xfrm>
          <a:prstGeom prst="rect">
            <a:avLst/>
          </a:prstGeom>
        </p:spPr>
        <p:txBody>
          <a:bodyPr wrap="square">
            <a:spAutoFit/>
          </a:bodyPr>
          <a:lstStyle/>
          <a:p>
            <a:pPr algn="ctr"/>
            <a:r>
              <a:rPr lang="en-US" sz="1400" dirty="0">
                <a:ea typeface="IBM Plex Sans" charset="0"/>
                <a:cs typeface="Arial" panose="020B0604020202020204" pitchFamily="34" charset="0"/>
              </a:rPr>
              <a:t>Full AI workflow</a:t>
            </a:r>
            <a:endParaRPr lang="en-US" sz="1000" dirty="0">
              <a:ea typeface="IBM Plex Sans" charset="0"/>
              <a:cs typeface="Arial" panose="020B0604020202020204" pitchFamily="34" charset="0"/>
            </a:endParaRPr>
          </a:p>
          <a:p>
            <a:pPr algn="ctr"/>
            <a:r>
              <a:rPr lang="en-US" sz="800" dirty="0">
                <a:ea typeface="IBM Plex Sans" charset="0"/>
                <a:cs typeface="Arial" panose="020B0604020202020204" pitchFamily="34" charset="0"/>
              </a:rPr>
              <a:t>Full AI data pipeline workflow </a:t>
            </a:r>
          </a:p>
          <a:p>
            <a:pPr algn="ctr"/>
            <a:r>
              <a:rPr lang="en-US" sz="800" dirty="0">
                <a:ea typeface="IBM Plex Sans" charset="0"/>
                <a:cs typeface="Arial" panose="020B0604020202020204" pitchFamily="34" charset="0"/>
              </a:rPr>
              <a:t>with NVIDIA DGX blueprint</a:t>
            </a:r>
            <a:endParaRPr lang="en-US" sz="1100" dirty="0"/>
          </a:p>
        </p:txBody>
      </p:sp>
      <p:sp>
        <p:nvSpPr>
          <p:cNvPr id="17" name="TextBox 16">
            <a:extLst>
              <a:ext uri="{FF2B5EF4-FFF2-40B4-BE49-F238E27FC236}">
                <a16:creationId xmlns:a16="http://schemas.microsoft.com/office/drawing/2014/main" id="{F306986F-0806-A145-8E24-6AF18ED17D36}"/>
              </a:ext>
            </a:extLst>
          </p:cNvPr>
          <p:cNvSpPr txBox="1"/>
          <p:nvPr/>
        </p:nvSpPr>
        <p:spPr>
          <a:xfrm>
            <a:off x="6012018" y="1502861"/>
            <a:ext cx="991583" cy="338554"/>
          </a:xfrm>
          <a:prstGeom prst="rect">
            <a:avLst/>
          </a:prstGeom>
          <a:noFill/>
        </p:spPr>
        <p:txBody>
          <a:bodyPr wrap="square" rtlCol="0">
            <a:spAutoFit/>
          </a:bodyPr>
          <a:lstStyle/>
          <a:p>
            <a:pPr algn="ctr"/>
            <a:r>
              <a:rPr lang="en-US" sz="800" dirty="0">
                <a:solidFill>
                  <a:schemeClr val="accent2"/>
                </a:solidFill>
                <a:latin typeface="+mn-lt"/>
                <a:ea typeface="IBM Plex Sans" charset="0"/>
                <a:cs typeface="Arial" panose="020B0604020202020204" pitchFamily="34" charset="0"/>
              </a:rPr>
              <a:t>IBM Cloud </a:t>
            </a:r>
            <a:br>
              <a:rPr lang="en-US" sz="800" dirty="0">
                <a:solidFill>
                  <a:schemeClr val="accent2"/>
                </a:solidFill>
                <a:latin typeface="+mn-lt"/>
                <a:ea typeface="IBM Plex Sans" charset="0"/>
                <a:cs typeface="Arial" panose="020B0604020202020204" pitchFamily="34" charset="0"/>
              </a:rPr>
            </a:br>
            <a:r>
              <a:rPr lang="en-US" sz="800" dirty="0">
                <a:solidFill>
                  <a:schemeClr val="accent2"/>
                </a:solidFill>
                <a:latin typeface="+mn-lt"/>
                <a:ea typeface="IBM Plex Sans" charset="0"/>
                <a:cs typeface="Arial" panose="020B0604020202020204" pitchFamily="34" charset="0"/>
              </a:rPr>
              <a:t>Object Storage</a:t>
            </a:r>
          </a:p>
        </p:txBody>
      </p:sp>
      <p:sp>
        <p:nvSpPr>
          <p:cNvPr id="18" name="TextBox 17">
            <a:extLst>
              <a:ext uri="{FF2B5EF4-FFF2-40B4-BE49-F238E27FC236}">
                <a16:creationId xmlns:a16="http://schemas.microsoft.com/office/drawing/2014/main" id="{C4E1331A-467D-D745-81F6-4B4BAC6AAC8C}"/>
              </a:ext>
            </a:extLst>
          </p:cNvPr>
          <p:cNvSpPr txBox="1"/>
          <p:nvPr/>
        </p:nvSpPr>
        <p:spPr>
          <a:xfrm>
            <a:off x="6946547" y="1507564"/>
            <a:ext cx="991583" cy="338554"/>
          </a:xfrm>
          <a:prstGeom prst="rect">
            <a:avLst/>
          </a:prstGeom>
          <a:noFill/>
        </p:spPr>
        <p:txBody>
          <a:bodyPr wrap="square" rtlCol="0">
            <a:spAutoFit/>
          </a:bodyPr>
          <a:lstStyle/>
          <a:p>
            <a:pPr algn="ctr"/>
            <a:r>
              <a:rPr lang="en-US" sz="800" dirty="0">
                <a:solidFill>
                  <a:schemeClr val="accent2"/>
                </a:solidFill>
                <a:latin typeface="+mn-lt"/>
                <a:ea typeface="IBM Plex Sans" charset="0"/>
                <a:cs typeface="Arial" panose="020B0604020202020204" pitchFamily="34" charset="0"/>
              </a:rPr>
              <a:t>IBM Spectru</a:t>
            </a:r>
            <a:r>
              <a:rPr lang="en-US" sz="800" dirty="0">
                <a:solidFill>
                  <a:schemeClr val="accent2"/>
                </a:solidFill>
                <a:ea typeface="IBM Plex Sans" charset="0"/>
                <a:cs typeface="Arial" panose="020B0604020202020204" pitchFamily="34" charset="0"/>
              </a:rPr>
              <a:t>m Discover</a:t>
            </a:r>
            <a:endParaRPr lang="en-US" sz="800" dirty="0">
              <a:solidFill>
                <a:schemeClr val="accent2"/>
              </a:solidFill>
              <a:latin typeface="+mn-lt"/>
              <a:ea typeface="IBM Plex Sans" charset="0"/>
              <a:cs typeface="Arial" panose="020B0604020202020204" pitchFamily="34" charset="0"/>
            </a:endParaRPr>
          </a:p>
        </p:txBody>
      </p:sp>
      <p:sp>
        <p:nvSpPr>
          <p:cNvPr id="19" name="TextBox 18">
            <a:extLst>
              <a:ext uri="{FF2B5EF4-FFF2-40B4-BE49-F238E27FC236}">
                <a16:creationId xmlns:a16="http://schemas.microsoft.com/office/drawing/2014/main" id="{7A8EC931-AF69-5242-BCDC-4AC8D27A533C}"/>
              </a:ext>
            </a:extLst>
          </p:cNvPr>
          <p:cNvSpPr txBox="1"/>
          <p:nvPr/>
        </p:nvSpPr>
        <p:spPr>
          <a:xfrm>
            <a:off x="7858072" y="1513518"/>
            <a:ext cx="991583" cy="338554"/>
          </a:xfrm>
          <a:prstGeom prst="rect">
            <a:avLst/>
          </a:prstGeom>
          <a:noFill/>
        </p:spPr>
        <p:txBody>
          <a:bodyPr wrap="square" rtlCol="0">
            <a:spAutoFit/>
          </a:bodyPr>
          <a:lstStyle/>
          <a:p>
            <a:pPr algn="ctr"/>
            <a:r>
              <a:rPr lang="en-US" sz="800" dirty="0">
                <a:solidFill>
                  <a:schemeClr val="accent2"/>
                </a:solidFill>
                <a:latin typeface="+mn-lt"/>
                <a:ea typeface="IBM Plex Sans" charset="0"/>
                <a:cs typeface="Arial" panose="020B0604020202020204" pitchFamily="34" charset="0"/>
              </a:rPr>
              <a:t>IBM Spectrum Scale</a:t>
            </a:r>
          </a:p>
        </p:txBody>
      </p:sp>
      <p:pic>
        <p:nvPicPr>
          <p:cNvPr id="20" name="Picture 2">
            <a:extLst>
              <a:ext uri="{FF2B5EF4-FFF2-40B4-BE49-F238E27FC236}">
                <a16:creationId xmlns:a16="http://schemas.microsoft.com/office/drawing/2014/main" id="{3FA781D2-871E-B94A-86B4-414E49A18852}"/>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8162040" y="1121290"/>
            <a:ext cx="501119" cy="200448"/>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2A50C265-DA7A-6B4A-8DF9-96E8718C070E}"/>
              </a:ext>
            </a:extLst>
          </p:cNvPr>
          <p:cNvCxnSpPr>
            <a:cxnSpLocks/>
          </p:cNvCxnSpPr>
          <p:nvPr/>
        </p:nvCxnSpPr>
        <p:spPr bwMode="auto">
          <a:xfrm>
            <a:off x="7787254" y="1668354"/>
            <a:ext cx="192024"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CB8CD70D-21F6-D44D-B90E-E7F1BDA40EBB}"/>
              </a:ext>
            </a:extLst>
          </p:cNvPr>
          <p:cNvCxnSpPr>
            <a:cxnSpLocks/>
          </p:cNvCxnSpPr>
          <p:nvPr/>
        </p:nvCxnSpPr>
        <p:spPr bwMode="auto">
          <a:xfrm>
            <a:off x="6850535" y="1668354"/>
            <a:ext cx="192024" cy="0"/>
          </a:xfrm>
          <a:prstGeom prst="straightConnector1">
            <a:avLst/>
          </a:prstGeom>
          <a:ln>
            <a:headEnd type="none" w="med" len="med"/>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6141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5936F01-9EF3-B147-B78A-7A1CD8A26A96}"/>
              </a:ext>
            </a:extLst>
          </p:cNvPr>
          <p:cNvSpPr>
            <a:spLocks noGrp="1"/>
          </p:cNvSpPr>
          <p:nvPr>
            <p:ph type="title"/>
          </p:nvPr>
        </p:nvSpPr>
        <p:spPr>
          <a:xfrm>
            <a:off x="210312" y="201168"/>
            <a:ext cx="7006414" cy="800100"/>
          </a:xfrm>
        </p:spPr>
        <p:txBody>
          <a:bodyPr/>
          <a:lstStyle/>
          <a:p>
            <a:r>
              <a:rPr lang="en-US" dirty="0"/>
              <a:t>IBM Storage performance with NVIDIA DGX A100 2/4/8 node POD configurations</a:t>
            </a:r>
          </a:p>
        </p:txBody>
      </p:sp>
      <p:sp>
        <p:nvSpPr>
          <p:cNvPr id="4" name="Text Placeholder 5">
            <a:extLst>
              <a:ext uri="{FF2B5EF4-FFF2-40B4-BE49-F238E27FC236}">
                <a16:creationId xmlns:a16="http://schemas.microsoft.com/office/drawing/2014/main" id="{F01FD563-81F5-0D44-8E34-13D6F2E75B51}"/>
              </a:ext>
            </a:extLst>
          </p:cNvPr>
          <p:cNvSpPr txBox="1">
            <a:spLocks/>
          </p:cNvSpPr>
          <p:nvPr/>
        </p:nvSpPr>
        <p:spPr>
          <a:xfrm>
            <a:off x="177934" y="945186"/>
            <a:ext cx="4793960" cy="891116"/>
          </a:xfrm>
          <a:prstGeom prst="rect">
            <a:avLst/>
          </a:prstGeom>
        </p:spPr>
        <p:txBody>
          <a:bodyPr/>
          <a:lst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defTabSz="914400">
              <a:spcBef>
                <a:spcPts val="0"/>
              </a:spcBef>
            </a:pPr>
            <a:r>
              <a:rPr lang="en-US" sz="1200" kern="0" dirty="0"/>
              <a:t>IBM ESS 3000 results</a:t>
            </a:r>
          </a:p>
          <a:p>
            <a:pPr marL="172800" indent="-172800" defTabSz="914400">
              <a:spcBef>
                <a:spcPts val="0"/>
              </a:spcBef>
              <a:buFont typeface="Arial" panose="020B0604020202020204" pitchFamily="34" charset="0"/>
              <a:buChar char="•"/>
            </a:pPr>
            <a:r>
              <a:rPr lang="en-US" sz="1000" kern="0" dirty="0"/>
              <a:t>ESS 3000 demonstrated linear scaling</a:t>
            </a:r>
          </a:p>
          <a:p>
            <a:pPr marL="172800" indent="-172800" defTabSz="914400">
              <a:spcBef>
                <a:spcPts val="0"/>
              </a:spcBef>
              <a:buFont typeface="Arial" panose="020B0604020202020204" pitchFamily="34" charset="0"/>
              <a:buChar char="•"/>
            </a:pPr>
            <a:r>
              <a:rPr lang="en-US" sz="1000" kern="0" dirty="0"/>
              <a:t>Highest performing 2/4/8 node reference architecture </a:t>
            </a:r>
          </a:p>
          <a:p>
            <a:pPr marL="285750" indent="-285750" defTabSz="914400">
              <a:buFont typeface="Arial" panose="020B0604020202020204" pitchFamily="34" charset="0"/>
              <a:buChar char="•"/>
            </a:pPr>
            <a:endParaRPr lang="en-US" sz="1200" kern="0" dirty="0"/>
          </a:p>
        </p:txBody>
      </p:sp>
      <p:graphicFrame>
        <p:nvGraphicFramePr>
          <p:cNvPr id="5" name="Table 2">
            <a:extLst>
              <a:ext uri="{FF2B5EF4-FFF2-40B4-BE49-F238E27FC236}">
                <a16:creationId xmlns:a16="http://schemas.microsoft.com/office/drawing/2014/main" id="{263A42B4-5FCB-1A4F-AE5D-0A9FB96FA4FD}"/>
              </a:ext>
            </a:extLst>
          </p:cNvPr>
          <p:cNvGraphicFramePr>
            <a:graphicFrameLocks noGrp="1"/>
          </p:cNvGraphicFramePr>
          <p:nvPr>
            <p:extLst>
              <p:ext uri="{D42A27DB-BD31-4B8C-83A1-F6EECF244321}">
                <p14:modId xmlns:p14="http://schemas.microsoft.com/office/powerpoint/2010/main" val="4282929189"/>
              </p:ext>
            </p:extLst>
          </p:nvPr>
        </p:nvGraphicFramePr>
        <p:xfrm>
          <a:off x="4571999" y="1068634"/>
          <a:ext cx="4199206" cy="1902776"/>
        </p:xfrm>
        <a:graphic>
          <a:graphicData uri="http://schemas.openxmlformats.org/drawingml/2006/table">
            <a:tbl>
              <a:tblPr firstRow="1" bandRow="1"/>
              <a:tblGrid>
                <a:gridCol w="1449875">
                  <a:extLst>
                    <a:ext uri="{9D8B030D-6E8A-4147-A177-3AD203B41FA5}">
                      <a16:colId xmlns:a16="http://schemas.microsoft.com/office/drawing/2014/main" val="2652761771"/>
                    </a:ext>
                  </a:extLst>
                </a:gridCol>
                <a:gridCol w="913044">
                  <a:extLst>
                    <a:ext uri="{9D8B030D-6E8A-4147-A177-3AD203B41FA5}">
                      <a16:colId xmlns:a16="http://schemas.microsoft.com/office/drawing/2014/main" val="2392947761"/>
                    </a:ext>
                  </a:extLst>
                </a:gridCol>
                <a:gridCol w="949325">
                  <a:extLst>
                    <a:ext uri="{9D8B030D-6E8A-4147-A177-3AD203B41FA5}">
                      <a16:colId xmlns:a16="http://schemas.microsoft.com/office/drawing/2014/main" val="3181552946"/>
                    </a:ext>
                  </a:extLst>
                </a:gridCol>
                <a:gridCol w="886962">
                  <a:extLst>
                    <a:ext uri="{9D8B030D-6E8A-4147-A177-3AD203B41FA5}">
                      <a16:colId xmlns:a16="http://schemas.microsoft.com/office/drawing/2014/main" val="2670349136"/>
                    </a:ext>
                  </a:extLst>
                </a:gridCol>
              </a:tblGrid>
              <a:tr h="424097">
                <a:tc>
                  <a:txBody>
                    <a:bodyPr/>
                    <a:lstStyle>
                      <a:lvl1pPr marL="0" algn="l" defTabSz="725139" rtl="0" eaLnBrk="1" latinLnBrk="0" hangingPunct="1">
                        <a:defRPr sz="1428" b="1" kern="1200">
                          <a:solidFill>
                            <a:schemeClr val="lt1"/>
                          </a:solidFill>
                          <a:latin typeface="Calibri" panose="020F0502020204030204"/>
                        </a:defRPr>
                      </a:lvl1pPr>
                      <a:lvl2pPr marL="362568" algn="l" defTabSz="725139" rtl="0" eaLnBrk="1" latinLnBrk="0" hangingPunct="1">
                        <a:defRPr sz="1428" b="1" kern="1200">
                          <a:solidFill>
                            <a:schemeClr val="lt1"/>
                          </a:solidFill>
                          <a:latin typeface="Calibri" panose="020F0502020204030204"/>
                        </a:defRPr>
                      </a:lvl2pPr>
                      <a:lvl3pPr marL="725139" algn="l" defTabSz="725139" rtl="0" eaLnBrk="1" latinLnBrk="0" hangingPunct="1">
                        <a:defRPr sz="1428" b="1" kern="1200">
                          <a:solidFill>
                            <a:schemeClr val="lt1"/>
                          </a:solidFill>
                          <a:latin typeface="Calibri" panose="020F0502020204030204"/>
                        </a:defRPr>
                      </a:lvl3pPr>
                      <a:lvl4pPr marL="1087707" algn="l" defTabSz="725139" rtl="0" eaLnBrk="1" latinLnBrk="0" hangingPunct="1">
                        <a:defRPr sz="1428" b="1" kern="1200">
                          <a:solidFill>
                            <a:schemeClr val="lt1"/>
                          </a:solidFill>
                          <a:latin typeface="Calibri" panose="020F0502020204030204"/>
                        </a:defRPr>
                      </a:lvl4pPr>
                      <a:lvl5pPr marL="1450276" algn="l" defTabSz="725139" rtl="0" eaLnBrk="1" latinLnBrk="0" hangingPunct="1">
                        <a:defRPr sz="1428" b="1" kern="1200">
                          <a:solidFill>
                            <a:schemeClr val="lt1"/>
                          </a:solidFill>
                          <a:latin typeface="Calibri" panose="020F0502020204030204"/>
                        </a:defRPr>
                      </a:lvl5pPr>
                      <a:lvl6pPr marL="1812846" algn="l" defTabSz="725139" rtl="0" eaLnBrk="1" latinLnBrk="0" hangingPunct="1">
                        <a:defRPr sz="1428" b="1" kern="1200">
                          <a:solidFill>
                            <a:schemeClr val="lt1"/>
                          </a:solidFill>
                          <a:latin typeface="Calibri" panose="020F0502020204030204"/>
                        </a:defRPr>
                      </a:lvl6pPr>
                      <a:lvl7pPr marL="2175414" algn="l" defTabSz="725139" rtl="0" eaLnBrk="1" latinLnBrk="0" hangingPunct="1">
                        <a:defRPr sz="1428" b="1" kern="1200">
                          <a:solidFill>
                            <a:schemeClr val="lt1"/>
                          </a:solidFill>
                          <a:latin typeface="Calibri" panose="020F0502020204030204"/>
                        </a:defRPr>
                      </a:lvl7pPr>
                      <a:lvl8pPr marL="2537983" algn="l" defTabSz="725139" rtl="0" eaLnBrk="1" latinLnBrk="0" hangingPunct="1">
                        <a:defRPr sz="1428" b="1" kern="1200">
                          <a:solidFill>
                            <a:schemeClr val="lt1"/>
                          </a:solidFill>
                          <a:latin typeface="Calibri" panose="020F0502020204030204"/>
                        </a:defRPr>
                      </a:lvl8pPr>
                      <a:lvl9pPr marL="2900552" algn="l" defTabSz="725139" rtl="0" eaLnBrk="1" latinLnBrk="0" hangingPunct="1">
                        <a:defRPr sz="1428" b="1" kern="1200">
                          <a:solidFill>
                            <a:schemeClr val="lt1"/>
                          </a:solidFill>
                          <a:latin typeface="Calibri" panose="020F0502020204030204"/>
                        </a:defRPr>
                      </a:lvl9pPr>
                    </a:lstStyle>
                    <a:p>
                      <a:pPr algn="ctr"/>
                      <a:r>
                        <a:rPr lang="en-IN" sz="1050" b="0" i="0" dirty="0">
                          <a:solidFill>
                            <a:schemeClr val="bg1"/>
                          </a:solidFill>
                          <a:latin typeface="Arial" panose="020B0604020202020204" pitchFamily="34" charset="0"/>
                        </a:rPr>
                        <a:t>Vendor</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25139" rtl="0" eaLnBrk="1" latinLnBrk="0" hangingPunct="1">
                        <a:defRPr sz="1428" b="1" kern="1200">
                          <a:solidFill>
                            <a:schemeClr val="lt1"/>
                          </a:solidFill>
                          <a:latin typeface="Calibri" panose="020F0502020204030204"/>
                        </a:defRPr>
                      </a:lvl1pPr>
                      <a:lvl2pPr marL="362568" algn="l" defTabSz="725139" rtl="0" eaLnBrk="1" latinLnBrk="0" hangingPunct="1">
                        <a:defRPr sz="1428" b="1" kern="1200">
                          <a:solidFill>
                            <a:schemeClr val="lt1"/>
                          </a:solidFill>
                          <a:latin typeface="Calibri" panose="020F0502020204030204"/>
                        </a:defRPr>
                      </a:lvl2pPr>
                      <a:lvl3pPr marL="725139" algn="l" defTabSz="725139" rtl="0" eaLnBrk="1" latinLnBrk="0" hangingPunct="1">
                        <a:defRPr sz="1428" b="1" kern="1200">
                          <a:solidFill>
                            <a:schemeClr val="lt1"/>
                          </a:solidFill>
                          <a:latin typeface="Calibri" panose="020F0502020204030204"/>
                        </a:defRPr>
                      </a:lvl3pPr>
                      <a:lvl4pPr marL="1087707" algn="l" defTabSz="725139" rtl="0" eaLnBrk="1" latinLnBrk="0" hangingPunct="1">
                        <a:defRPr sz="1428" b="1" kern="1200">
                          <a:solidFill>
                            <a:schemeClr val="lt1"/>
                          </a:solidFill>
                          <a:latin typeface="Calibri" panose="020F0502020204030204"/>
                        </a:defRPr>
                      </a:lvl4pPr>
                      <a:lvl5pPr marL="1450276" algn="l" defTabSz="725139" rtl="0" eaLnBrk="1" latinLnBrk="0" hangingPunct="1">
                        <a:defRPr sz="1428" b="1" kern="1200">
                          <a:solidFill>
                            <a:schemeClr val="lt1"/>
                          </a:solidFill>
                          <a:latin typeface="Calibri" panose="020F0502020204030204"/>
                        </a:defRPr>
                      </a:lvl5pPr>
                      <a:lvl6pPr marL="1812846" algn="l" defTabSz="725139" rtl="0" eaLnBrk="1" latinLnBrk="0" hangingPunct="1">
                        <a:defRPr sz="1428" b="1" kern="1200">
                          <a:solidFill>
                            <a:schemeClr val="lt1"/>
                          </a:solidFill>
                          <a:latin typeface="Calibri" panose="020F0502020204030204"/>
                        </a:defRPr>
                      </a:lvl6pPr>
                      <a:lvl7pPr marL="2175414" algn="l" defTabSz="725139" rtl="0" eaLnBrk="1" latinLnBrk="0" hangingPunct="1">
                        <a:defRPr sz="1428" b="1" kern="1200">
                          <a:solidFill>
                            <a:schemeClr val="lt1"/>
                          </a:solidFill>
                          <a:latin typeface="Calibri" panose="020F0502020204030204"/>
                        </a:defRPr>
                      </a:lvl7pPr>
                      <a:lvl8pPr marL="2537983" algn="l" defTabSz="725139" rtl="0" eaLnBrk="1" latinLnBrk="0" hangingPunct="1">
                        <a:defRPr sz="1428" b="1" kern="1200">
                          <a:solidFill>
                            <a:schemeClr val="lt1"/>
                          </a:solidFill>
                          <a:latin typeface="Calibri" panose="020F0502020204030204"/>
                        </a:defRPr>
                      </a:lvl8pPr>
                      <a:lvl9pPr marL="2900552" algn="l" defTabSz="725139" rtl="0" eaLnBrk="1" latinLnBrk="0" hangingPunct="1">
                        <a:defRPr sz="1428" b="1" kern="1200">
                          <a:solidFill>
                            <a:schemeClr val="lt1"/>
                          </a:solidFill>
                          <a:latin typeface="Calibri" panose="020F0502020204030204"/>
                        </a:defRPr>
                      </a:lvl9pPr>
                    </a:lstStyle>
                    <a:p>
                      <a:pPr algn="ctr"/>
                      <a:r>
                        <a:rPr lang="en-IN" sz="1050" b="0" i="0" dirty="0">
                          <a:solidFill>
                            <a:schemeClr val="bg1"/>
                          </a:solidFill>
                          <a:latin typeface="Arial" panose="020B0604020202020204" pitchFamily="34" charset="0"/>
                        </a:rPr>
                        <a:t>2 x DGX A100</a:t>
                      </a:r>
                    </a:p>
                    <a:p>
                      <a:pPr algn="ctr"/>
                      <a:r>
                        <a:rPr lang="en-IN" sz="1050" b="0" i="0" dirty="0">
                          <a:solidFill>
                            <a:schemeClr val="bg1"/>
                          </a:solidFill>
                          <a:latin typeface="Arial" panose="020B0604020202020204" pitchFamily="34" charset="0"/>
                        </a:rPr>
                        <a:t>Read perf</a:t>
                      </a:r>
                    </a:p>
                  </a:txBody>
                  <a:tcPr marL="40847" marR="40847" marT="20423" marB="2042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solidFill>
                  </a:tcPr>
                </a:tc>
                <a:tc>
                  <a:txBody>
                    <a:bodyPr/>
                    <a:lstStyle>
                      <a:lvl1pPr marL="0" algn="l" defTabSz="725139" rtl="0" eaLnBrk="1" latinLnBrk="0" hangingPunct="1">
                        <a:defRPr sz="1428" b="1" kern="1200">
                          <a:solidFill>
                            <a:schemeClr val="lt1"/>
                          </a:solidFill>
                          <a:latin typeface="Calibri" panose="020F0502020204030204"/>
                        </a:defRPr>
                      </a:lvl1pPr>
                      <a:lvl2pPr marL="362568" algn="l" defTabSz="725139" rtl="0" eaLnBrk="1" latinLnBrk="0" hangingPunct="1">
                        <a:defRPr sz="1428" b="1" kern="1200">
                          <a:solidFill>
                            <a:schemeClr val="lt1"/>
                          </a:solidFill>
                          <a:latin typeface="Calibri" panose="020F0502020204030204"/>
                        </a:defRPr>
                      </a:lvl2pPr>
                      <a:lvl3pPr marL="725139" algn="l" defTabSz="725139" rtl="0" eaLnBrk="1" latinLnBrk="0" hangingPunct="1">
                        <a:defRPr sz="1428" b="1" kern="1200">
                          <a:solidFill>
                            <a:schemeClr val="lt1"/>
                          </a:solidFill>
                          <a:latin typeface="Calibri" panose="020F0502020204030204"/>
                        </a:defRPr>
                      </a:lvl3pPr>
                      <a:lvl4pPr marL="1087707" algn="l" defTabSz="725139" rtl="0" eaLnBrk="1" latinLnBrk="0" hangingPunct="1">
                        <a:defRPr sz="1428" b="1" kern="1200">
                          <a:solidFill>
                            <a:schemeClr val="lt1"/>
                          </a:solidFill>
                          <a:latin typeface="Calibri" panose="020F0502020204030204"/>
                        </a:defRPr>
                      </a:lvl4pPr>
                      <a:lvl5pPr marL="1450276" algn="l" defTabSz="725139" rtl="0" eaLnBrk="1" latinLnBrk="0" hangingPunct="1">
                        <a:defRPr sz="1428" b="1" kern="1200">
                          <a:solidFill>
                            <a:schemeClr val="lt1"/>
                          </a:solidFill>
                          <a:latin typeface="Calibri" panose="020F0502020204030204"/>
                        </a:defRPr>
                      </a:lvl5pPr>
                      <a:lvl6pPr marL="1812846" algn="l" defTabSz="725139" rtl="0" eaLnBrk="1" latinLnBrk="0" hangingPunct="1">
                        <a:defRPr sz="1428" b="1" kern="1200">
                          <a:solidFill>
                            <a:schemeClr val="lt1"/>
                          </a:solidFill>
                          <a:latin typeface="Calibri" panose="020F0502020204030204"/>
                        </a:defRPr>
                      </a:lvl6pPr>
                      <a:lvl7pPr marL="2175414" algn="l" defTabSz="725139" rtl="0" eaLnBrk="1" latinLnBrk="0" hangingPunct="1">
                        <a:defRPr sz="1428" b="1" kern="1200">
                          <a:solidFill>
                            <a:schemeClr val="lt1"/>
                          </a:solidFill>
                          <a:latin typeface="Calibri" panose="020F0502020204030204"/>
                        </a:defRPr>
                      </a:lvl7pPr>
                      <a:lvl8pPr marL="2537983" algn="l" defTabSz="725139" rtl="0" eaLnBrk="1" latinLnBrk="0" hangingPunct="1">
                        <a:defRPr sz="1428" b="1" kern="1200">
                          <a:solidFill>
                            <a:schemeClr val="lt1"/>
                          </a:solidFill>
                          <a:latin typeface="Calibri" panose="020F0502020204030204"/>
                        </a:defRPr>
                      </a:lvl8pPr>
                      <a:lvl9pPr marL="2900552" algn="l" defTabSz="725139" rtl="0" eaLnBrk="1" latinLnBrk="0" hangingPunct="1">
                        <a:defRPr sz="1428" b="1" kern="1200">
                          <a:solidFill>
                            <a:schemeClr val="lt1"/>
                          </a:solidFill>
                          <a:latin typeface="Calibri" panose="020F0502020204030204"/>
                        </a:defRPr>
                      </a:lvl9pPr>
                    </a:lstStyle>
                    <a:p>
                      <a:pPr algn="ctr"/>
                      <a:r>
                        <a:rPr lang="en-IN" sz="1050" b="0" i="0" dirty="0">
                          <a:solidFill>
                            <a:schemeClr val="bg1"/>
                          </a:solidFill>
                          <a:latin typeface="Arial" panose="020B0604020202020204" pitchFamily="34" charset="0"/>
                        </a:rPr>
                        <a:t>4 x DGX A100</a:t>
                      </a:r>
                    </a:p>
                    <a:p>
                      <a:pPr algn="ctr"/>
                      <a:r>
                        <a:rPr lang="en-IN" sz="1050" b="0" i="0" dirty="0">
                          <a:solidFill>
                            <a:schemeClr val="bg1"/>
                          </a:solidFill>
                          <a:latin typeface="Arial" panose="020B0604020202020204" pitchFamily="34" charset="0"/>
                        </a:rPr>
                        <a:t>Read perf</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725139" rtl="0" eaLnBrk="1" latinLnBrk="0" hangingPunct="1">
                        <a:defRPr sz="1428" b="1" kern="1200">
                          <a:solidFill>
                            <a:schemeClr val="lt1"/>
                          </a:solidFill>
                          <a:latin typeface="Calibri" panose="020F0502020204030204"/>
                        </a:defRPr>
                      </a:lvl1pPr>
                      <a:lvl2pPr marL="362568" algn="l" defTabSz="725139" rtl="0" eaLnBrk="1" latinLnBrk="0" hangingPunct="1">
                        <a:defRPr sz="1428" b="1" kern="1200">
                          <a:solidFill>
                            <a:schemeClr val="lt1"/>
                          </a:solidFill>
                          <a:latin typeface="Calibri" panose="020F0502020204030204"/>
                        </a:defRPr>
                      </a:lvl2pPr>
                      <a:lvl3pPr marL="725139" algn="l" defTabSz="725139" rtl="0" eaLnBrk="1" latinLnBrk="0" hangingPunct="1">
                        <a:defRPr sz="1428" b="1" kern="1200">
                          <a:solidFill>
                            <a:schemeClr val="lt1"/>
                          </a:solidFill>
                          <a:latin typeface="Calibri" panose="020F0502020204030204"/>
                        </a:defRPr>
                      </a:lvl3pPr>
                      <a:lvl4pPr marL="1087707" algn="l" defTabSz="725139" rtl="0" eaLnBrk="1" latinLnBrk="0" hangingPunct="1">
                        <a:defRPr sz="1428" b="1" kern="1200">
                          <a:solidFill>
                            <a:schemeClr val="lt1"/>
                          </a:solidFill>
                          <a:latin typeface="Calibri" panose="020F0502020204030204"/>
                        </a:defRPr>
                      </a:lvl4pPr>
                      <a:lvl5pPr marL="1450276" algn="l" defTabSz="725139" rtl="0" eaLnBrk="1" latinLnBrk="0" hangingPunct="1">
                        <a:defRPr sz="1428" b="1" kern="1200">
                          <a:solidFill>
                            <a:schemeClr val="lt1"/>
                          </a:solidFill>
                          <a:latin typeface="Calibri" panose="020F0502020204030204"/>
                        </a:defRPr>
                      </a:lvl5pPr>
                      <a:lvl6pPr marL="1812846" algn="l" defTabSz="725139" rtl="0" eaLnBrk="1" latinLnBrk="0" hangingPunct="1">
                        <a:defRPr sz="1428" b="1" kern="1200">
                          <a:solidFill>
                            <a:schemeClr val="lt1"/>
                          </a:solidFill>
                          <a:latin typeface="Calibri" panose="020F0502020204030204"/>
                        </a:defRPr>
                      </a:lvl6pPr>
                      <a:lvl7pPr marL="2175414" algn="l" defTabSz="725139" rtl="0" eaLnBrk="1" latinLnBrk="0" hangingPunct="1">
                        <a:defRPr sz="1428" b="1" kern="1200">
                          <a:solidFill>
                            <a:schemeClr val="lt1"/>
                          </a:solidFill>
                          <a:latin typeface="Calibri" panose="020F0502020204030204"/>
                        </a:defRPr>
                      </a:lvl7pPr>
                      <a:lvl8pPr marL="2537983" algn="l" defTabSz="725139" rtl="0" eaLnBrk="1" latinLnBrk="0" hangingPunct="1">
                        <a:defRPr sz="1428" b="1" kern="1200">
                          <a:solidFill>
                            <a:schemeClr val="lt1"/>
                          </a:solidFill>
                          <a:latin typeface="Calibri" panose="020F0502020204030204"/>
                        </a:defRPr>
                      </a:lvl8pPr>
                      <a:lvl9pPr marL="2900552" algn="l" defTabSz="725139" rtl="0" eaLnBrk="1" latinLnBrk="0" hangingPunct="1">
                        <a:defRPr sz="1428" b="1" kern="1200">
                          <a:solidFill>
                            <a:schemeClr val="lt1"/>
                          </a:solidFill>
                          <a:latin typeface="Calibri" panose="020F0502020204030204"/>
                        </a:defRPr>
                      </a:lvl9pPr>
                    </a:lstStyle>
                    <a:p>
                      <a:pPr algn="ctr"/>
                      <a:r>
                        <a:rPr lang="en-IN" sz="1050" b="0" i="0" dirty="0">
                          <a:solidFill>
                            <a:schemeClr val="bg1"/>
                          </a:solidFill>
                          <a:latin typeface="Arial" panose="020B0604020202020204" pitchFamily="34" charset="0"/>
                        </a:rPr>
                        <a:t>8 x DGX A100</a:t>
                      </a:r>
                    </a:p>
                    <a:p>
                      <a:pPr algn="ctr"/>
                      <a:r>
                        <a:rPr lang="en-IN" sz="1050" b="0" i="0" dirty="0">
                          <a:solidFill>
                            <a:schemeClr val="bg1"/>
                          </a:solidFill>
                          <a:latin typeface="Arial" panose="020B0604020202020204" pitchFamily="34" charset="0"/>
                        </a:rPr>
                        <a:t>Read perf</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val="1867821859"/>
                  </a:ext>
                </a:extLst>
              </a:tr>
              <a:tr h="276374">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r>
                        <a:rPr lang="en-IN" sz="1050" b="0" i="0" dirty="0">
                          <a:solidFill>
                            <a:schemeClr val="tx1"/>
                          </a:solidFill>
                          <a:latin typeface="Arial" panose="020B0604020202020204" pitchFamily="34" charset="0"/>
                        </a:rPr>
                        <a:t>IBM – 2x ESS 3000</a:t>
                      </a:r>
                    </a:p>
                  </a:txBody>
                  <a:tcPr marL="40847" marR="40847" marT="20423" marB="204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42 GB/s</a:t>
                      </a:r>
                    </a:p>
                  </a:txBody>
                  <a:tcPr marL="40847" marR="40847" marT="20423" marB="20423"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78 GB/s</a:t>
                      </a:r>
                    </a:p>
                  </a:txBody>
                  <a:tcPr marL="40847" marR="40847" marT="20423" marB="204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94 GB/s</a:t>
                      </a:r>
                    </a:p>
                  </a:txBody>
                  <a:tcPr marL="40847" marR="40847" marT="20423" marB="2042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val="1135107127"/>
                  </a:ext>
                </a:extLst>
              </a:tr>
              <a:tr h="276374">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r>
                        <a:rPr lang="en-IN" sz="1050" b="0" i="0" dirty="0">
                          <a:solidFill>
                            <a:schemeClr val="tx1"/>
                          </a:solidFill>
                          <a:latin typeface="Arial" panose="020B0604020202020204" pitchFamily="34" charset="0"/>
                        </a:rPr>
                        <a:t>NetApp AFF A800 Pair</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18 GB/s</a:t>
                      </a:r>
                    </a:p>
                  </a:txBody>
                  <a:tcPr marL="40847" marR="40847" marT="20423" marB="2042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25 GB/s</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45 GB/s</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400788970"/>
                  </a:ext>
                </a:extLst>
              </a:tr>
              <a:tr h="276374">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r>
                        <a:rPr lang="en-IN" sz="1050" b="0" i="0" dirty="0">
                          <a:solidFill>
                            <a:schemeClr val="tx1"/>
                          </a:solidFill>
                          <a:latin typeface="Arial" panose="020B0604020202020204" pitchFamily="34" charset="0"/>
                        </a:rPr>
                        <a:t>Pure Storage</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15 GB/s</a:t>
                      </a:r>
                    </a:p>
                  </a:txBody>
                  <a:tcPr marL="40847" marR="40847" marT="20423" marB="2042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4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25 GB/s</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endParaRPr lang="en-IN" sz="1050" b="0" i="0" dirty="0">
                        <a:solidFill>
                          <a:schemeClr val="tx1"/>
                        </a:solidFill>
                        <a:latin typeface="Arial" panose="020B0604020202020204" pitchFamily="34" charset="0"/>
                      </a:endParaRP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5EB"/>
                    </a:solidFill>
                  </a:tcPr>
                </a:tc>
                <a:extLst>
                  <a:ext uri="{0D108BD9-81ED-4DB2-BD59-A6C34878D82A}">
                    <a16:rowId xmlns:a16="http://schemas.microsoft.com/office/drawing/2014/main" val="1732938806"/>
                  </a:ext>
                </a:extLst>
              </a:tr>
              <a:tr h="276374">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r>
                        <a:rPr lang="en-IN" sz="1050" b="0" i="0" dirty="0">
                          <a:solidFill>
                            <a:schemeClr val="tx1"/>
                          </a:solidFill>
                          <a:latin typeface="Arial" panose="020B0604020202020204" pitchFamily="34" charset="0"/>
                        </a:rPr>
                        <a:t>Weka IO</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34 GB/s</a:t>
                      </a:r>
                    </a:p>
                  </a:txBody>
                  <a:tcPr marL="40847" marR="40847" marT="20423" marB="2042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r>
                        <a:rPr lang="en-IN" sz="1050" b="0" i="0" dirty="0">
                          <a:solidFill>
                            <a:schemeClr val="tx1"/>
                          </a:solidFill>
                          <a:latin typeface="Arial" panose="020B0604020202020204" pitchFamily="34" charset="0"/>
                        </a:rPr>
                        <a:t>62 GB/s</a:t>
                      </a: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tc>
                  <a:txBody>
                    <a:bodyPr/>
                    <a:lstStyle>
                      <a:lvl1pPr marL="0" algn="l" defTabSz="725139" rtl="0" eaLnBrk="1" latinLnBrk="0" hangingPunct="1">
                        <a:defRPr sz="1428" kern="1200">
                          <a:solidFill>
                            <a:schemeClr val="dk1"/>
                          </a:solidFill>
                          <a:latin typeface="Calibri" panose="020F0502020204030204"/>
                        </a:defRPr>
                      </a:lvl1pPr>
                      <a:lvl2pPr marL="362568" algn="l" defTabSz="725139" rtl="0" eaLnBrk="1" latinLnBrk="0" hangingPunct="1">
                        <a:defRPr sz="1428" kern="1200">
                          <a:solidFill>
                            <a:schemeClr val="dk1"/>
                          </a:solidFill>
                          <a:latin typeface="Calibri" panose="020F0502020204030204"/>
                        </a:defRPr>
                      </a:lvl2pPr>
                      <a:lvl3pPr marL="725139" algn="l" defTabSz="725139" rtl="0" eaLnBrk="1" latinLnBrk="0" hangingPunct="1">
                        <a:defRPr sz="1428" kern="1200">
                          <a:solidFill>
                            <a:schemeClr val="dk1"/>
                          </a:solidFill>
                          <a:latin typeface="Calibri" panose="020F0502020204030204"/>
                        </a:defRPr>
                      </a:lvl3pPr>
                      <a:lvl4pPr marL="1087707" algn="l" defTabSz="725139" rtl="0" eaLnBrk="1" latinLnBrk="0" hangingPunct="1">
                        <a:defRPr sz="1428" kern="1200">
                          <a:solidFill>
                            <a:schemeClr val="dk1"/>
                          </a:solidFill>
                          <a:latin typeface="Calibri" panose="020F0502020204030204"/>
                        </a:defRPr>
                      </a:lvl4pPr>
                      <a:lvl5pPr marL="1450276" algn="l" defTabSz="725139" rtl="0" eaLnBrk="1" latinLnBrk="0" hangingPunct="1">
                        <a:defRPr sz="1428" kern="1200">
                          <a:solidFill>
                            <a:schemeClr val="dk1"/>
                          </a:solidFill>
                          <a:latin typeface="Calibri" panose="020F0502020204030204"/>
                        </a:defRPr>
                      </a:lvl5pPr>
                      <a:lvl6pPr marL="1812846" algn="l" defTabSz="725139" rtl="0" eaLnBrk="1" latinLnBrk="0" hangingPunct="1">
                        <a:defRPr sz="1428" kern="1200">
                          <a:solidFill>
                            <a:schemeClr val="dk1"/>
                          </a:solidFill>
                          <a:latin typeface="Calibri" panose="020F0502020204030204"/>
                        </a:defRPr>
                      </a:lvl6pPr>
                      <a:lvl7pPr marL="2175414" algn="l" defTabSz="725139" rtl="0" eaLnBrk="1" latinLnBrk="0" hangingPunct="1">
                        <a:defRPr sz="1428" kern="1200">
                          <a:solidFill>
                            <a:schemeClr val="dk1"/>
                          </a:solidFill>
                          <a:latin typeface="Calibri" panose="020F0502020204030204"/>
                        </a:defRPr>
                      </a:lvl7pPr>
                      <a:lvl8pPr marL="2537983" algn="l" defTabSz="725139" rtl="0" eaLnBrk="1" latinLnBrk="0" hangingPunct="1">
                        <a:defRPr sz="1428" kern="1200">
                          <a:solidFill>
                            <a:schemeClr val="dk1"/>
                          </a:solidFill>
                          <a:latin typeface="Calibri" panose="020F0502020204030204"/>
                        </a:defRPr>
                      </a:lvl8pPr>
                      <a:lvl9pPr marL="2900552" algn="l" defTabSz="725139" rtl="0" eaLnBrk="1" latinLnBrk="0" hangingPunct="1">
                        <a:defRPr sz="1428" kern="1200">
                          <a:solidFill>
                            <a:schemeClr val="dk1"/>
                          </a:solidFill>
                          <a:latin typeface="Calibri" panose="020F0502020204030204"/>
                        </a:defRPr>
                      </a:lvl9pPr>
                    </a:lstStyle>
                    <a:p>
                      <a:pPr algn="ctr"/>
                      <a:endParaRPr lang="en-IN" sz="1050" b="0" i="0" dirty="0">
                        <a:solidFill>
                          <a:schemeClr val="tx1"/>
                        </a:solidFill>
                        <a:latin typeface="Arial" panose="020B0604020202020204" pitchFamily="34" charset="0"/>
                      </a:endParaRPr>
                    </a:p>
                  </a:txBody>
                  <a:tcPr marL="40847" marR="40847" marT="20423" marB="20423"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val="2034801853"/>
                  </a:ext>
                </a:extLst>
              </a:tr>
              <a:tr h="276374">
                <a:tc>
                  <a:txBody>
                    <a:bodyPr/>
                    <a:lstStyle/>
                    <a:p>
                      <a:pPr marL="0" algn="l" defTabSz="725139" rtl="0" eaLnBrk="1" latinLnBrk="0" hangingPunct="1"/>
                      <a:r>
                        <a:rPr lang="en-IN" sz="1050" b="0" i="0" kern="1200" dirty="0">
                          <a:solidFill>
                            <a:schemeClr val="tx1"/>
                          </a:solidFill>
                          <a:latin typeface="Arial" panose="020B0604020202020204" pitchFamily="34" charset="0"/>
                          <a:ea typeface="+mn-ea"/>
                          <a:cs typeface="+mn-cs"/>
                        </a:rPr>
                        <a:t>EMC Isilon F800</a:t>
                      </a:r>
                    </a:p>
                  </a:txBody>
                  <a:tcPr marL="40847" marR="40847" marT="20423" marB="20423"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5EB"/>
                    </a:solidFill>
                  </a:tcPr>
                </a:tc>
                <a:tc>
                  <a:txBody>
                    <a:bodyPr/>
                    <a:lstStyle/>
                    <a:p>
                      <a:pPr marL="0" algn="ctr" defTabSz="725139" rtl="0" eaLnBrk="1" latinLnBrk="0" hangingPunct="1"/>
                      <a:r>
                        <a:rPr lang="en-IN" sz="1050" b="0" i="0" kern="1200" dirty="0">
                          <a:solidFill>
                            <a:schemeClr val="tx1"/>
                          </a:solidFill>
                          <a:latin typeface="Arial" panose="020B0604020202020204" pitchFamily="34" charset="0"/>
                          <a:ea typeface="+mn-ea"/>
                          <a:cs typeface="+mn-cs"/>
                        </a:rPr>
                        <a:t>10 GB/s</a:t>
                      </a:r>
                    </a:p>
                  </a:txBody>
                  <a:tcPr marL="40847" marR="40847" marT="20423" marB="2042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5EB"/>
                    </a:solidFill>
                  </a:tcPr>
                </a:tc>
                <a:tc>
                  <a:txBody>
                    <a:bodyPr/>
                    <a:lstStyle/>
                    <a:p>
                      <a:pPr marL="0" algn="ctr" defTabSz="725139" rtl="0" eaLnBrk="1" latinLnBrk="0" hangingPunct="1"/>
                      <a:r>
                        <a:rPr lang="en-IN" sz="1050" b="0" i="0" kern="1200" dirty="0">
                          <a:solidFill>
                            <a:schemeClr val="tx1"/>
                          </a:solidFill>
                          <a:latin typeface="Arial" panose="020B0604020202020204" pitchFamily="34" charset="0"/>
                          <a:ea typeface="+mn-ea"/>
                          <a:cs typeface="+mn-cs"/>
                        </a:rPr>
                        <a:t>19 GB/s</a:t>
                      </a:r>
                    </a:p>
                  </a:txBody>
                  <a:tcPr marL="40847" marR="40847" marT="20423" marB="20423"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5EB"/>
                    </a:solidFill>
                  </a:tcPr>
                </a:tc>
                <a:tc>
                  <a:txBody>
                    <a:bodyPr/>
                    <a:lstStyle/>
                    <a:p>
                      <a:pPr marL="0" algn="l" defTabSz="725139" rtl="0" eaLnBrk="1" latinLnBrk="0" hangingPunct="1"/>
                      <a:endParaRPr lang="en-IN" sz="1050" b="0" i="0" kern="1200" dirty="0">
                        <a:solidFill>
                          <a:schemeClr val="tx1"/>
                        </a:solidFill>
                        <a:latin typeface="Arial" panose="020B0604020202020204" pitchFamily="34" charset="0"/>
                        <a:ea typeface="+mn-ea"/>
                        <a:cs typeface="+mn-cs"/>
                      </a:endParaRPr>
                    </a:p>
                  </a:txBody>
                  <a:tcPr marL="40847" marR="40847" marT="20423" marB="20423"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5EB"/>
                    </a:solidFill>
                  </a:tcPr>
                </a:tc>
                <a:extLst>
                  <a:ext uri="{0D108BD9-81ED-4DB2-BD59-A6C34878D82A}">
                    <a16:rowId xmlns:a16="http://schemas.microsoft.com/office/drawing/2014/main" val="3277551361"/>
                  </a:ext>
                </a:extLst>
              </a:tr>
            </a:tbl>
          </a:graphicData>
        </a:graphic>
      </p:graphicFrame>
      <p:sp>
        <p:nvSpPr>
          <p:cNvPr id="6" name="TextBox 5">
            <a:extLst>
              <a:ext uri="{FF2B5EF4-FFF2-40B4-BE49-F238E27FC236}">
                <a16:creationId xmlns:a16="http://schemas.microsoft.com/office/drawing/2014/main" id="{5B15063F-837A-5C4D-95AC-0666E412E83D}"/>
              </a:ext>
            </a:extLst>
          </p:cNvPr>
          <p:cNvSpPr txBox="1"/>
          <p:nvPr/>
        </p:nvSpPr>
        <p:spPr>
          <a:xfrm>
            <a:off x="4571999" y="3683092"/>
            <a:ext cx="3318357" cy="1107996"/>
          </a:xfrm>
          <a:prstGeom prst="rect">
            <a:avLst/>
          </a:prstGeom>
          <a:noFill/>
        </p:spPr>
        <p:txBody>
          <a:bodyPr wrap="square" lIns="0" tIns="0" rIns="0" bIns="0" rtlCol="0">
            <a:spAutoFit/>
          </a:bodyPr>
          <a:lstStyle/>
          <a:p>
            <a:pPr algn="l"/>
            <a:r>
              <a:rPr lang="en-US" sz="1200" dirty="0">
                <a:solidFill>
                  <a:schemeClr val="tx1"/>
                </a:solidFill>
                <a:latin typeface="+mn-lt"/>
                <a:ea typeface="IBM Plex Sans" charset="0"/>
                <a:cs typeface="Arial" panose="020B0604020202020204" pitchFamily="34" charset="0"/>
              </a:rPr>
              <a:t>DDN</a:t>
            </a:r>
          </a:p>
          <a:p>
            <a:pPr marL="171450" indent="-171450">
              <a:buFont typeface="Arial" panose="020B0604020202020204" pitchFamily="34" charset="0"/>
              <a:buChar char="•"/>
            </a:pPr>
            <a:r>
              <a:rPr lang="en-US" sz="1000" dirty="0">
                <a:ea typeface="IBM Plex Sans" charset="0"/>
                <a:cs typeface="Arial" panose="020B0604020202020204" pitchFamily="34" charset="0"/>
              </a:rPr>
              <a:t>No 2/4/8 node DGX System scaling results</a:t>
            </a:r>
          </a:p>
          <a:p>
            <a:pPr marL="171450" indent="-171450" algn="l">
              <a:buFont typeface="Arial" panose="020B0604020202020204" pitchFamily="34" charset="0"/>
              <a:buChar char="•"/>
            </a:pPr>
            <a:r>
              <a:rPr lang="en-US" sz="1000" dirty="0">
                <a:solidFill>
                  <a:schemeClr val="tx1"/>
                </a:solidFill>
                <a:latin typeface="+mn-lt"/>
                <a:ea typeface="IBM Plex Sans" charset="0"/>
                <a:cs typeface="Arial" panose="020B0604020202020204" pitchFamily="34" charset="0"/>
              </a:rPr>
              <a:t>One DGX A100 with One AI400x</a:t>
            </a:r>
          </a:p>
          <a:p>
            <a:pPr marL="342000" lvl="1" indent="-171450">
              <a:buFont typeface="Arial" panose="020B0604020202020204" pitchFamily="34" charset="0"/>
              <a:buChar char="•"/>
            </a:pPr>
            <a:r>
              <a:rPr lang="en-US" sz="1000" dirty="0">
                <a:solidFill>
                  <a:schemeClr val="tx1"/>
                </a:solidFill>
                <a:latin typeface="+mn-lt"/>
                <a:ea typeface="IBM Plex Sans" charset="0"/>
                <a:cs typeface="Arial" panose="020B0604020202020204" pitchFamily="34" charset="0"/>
              </a:rPr>
              <a:t>49 GB/s read; 35 GB/s write</a:t>
            </a:r>
          </a:p>
          <a:p>
            <a:pPr marL="171450" indent="-171450">
              <a:buFont typeface="Arial" panose="020B0604020202020204" pitchFamily="34" charset="0"/>
              <a:buChar char="•"/>
            </a:pPr>
            <a:r>
              <a:rPr lang="en-US" sz="1000" dirty="0">
                <a:ea typeface="IBM Plex Sans" charset="0"/>
                <a:cs typeface="Arial" panose="020B0604020202020204" pitchFamily="34" charset="0"/>
              </a:rPr>
              <a:t>One DGX A100 with Two AI400x = 99 GB/s read</a:t>
            </a:r>
            <a:endParaRPr lang="en-US" sz="1000" dirty="0">
              <a:solidFill>
                <a:schemeClr val="tx1"/>
              </a:solidFill>
              <a:latin typeface="+mn-lt"/>
              <a:ea typeface="IBM Plex Sans" charset="0"/>
              <a:cs typeface="Arial" panose="020B0604020202020204" pitchFamily="34" charset="0"/>
            </a:endParaRPr>
          </a:p>
          <a:p>
            <a:pPr marL="171450" indent="-171450" algn="l">
              <a:buFont typeface="Arial" panose="020B0604020202020204" pitchFamily="34" charset="0"/>
              <a:buChar char="•"/>
            </a:pPr>
            <a:r>
              <a:rPr lang="en-US" sz="1000" dirty="0">
                <a:solidFill>
                  <a:schemeClr val="tx1"/>
                </a:solidFill>
                <a:latin typeface="+mn-lt"/>
                <a:ea typeface="IBM Plex Sans" charset="0"/>
                <a:cs typeface="Arial" panose="020B0604020202020204" pitchFamily="34" charset="0"/>
              </a:rPr>
              <a:t>10 DDN AI400x in </a:t>
            </a:r>
            <a:r>
              <a:rPr lang="en-US" sz="1000" dirty="0">
                <a:ea typeface="IBM Plex Sans" charset="0"/>
                <a:cs typeface="Arial" panose="020B0604020202020204" pitchFamily="34" charset="0"/>
              </a:rPr>
              <a:t>S</a:t>
            </a:r>
            <a:r>
              <a:rPr lang="en-US" sz="1000" dirty="0">
                <a:solidFill>
                  <a:schemeClr val="tx1"/>
                </a:solidFill>
                <a:latin typeface="+mn-lt"/>
                <a:ea typeface="IBM Plex Sans" charset="0"/>
                <a:cs typeface="Arial" panose="020B0604020202020204" pitchFamily="34" charset="0"/>
              </a:rPr>
              <a:t>uperPOD </a:t>
            </a:r>
          </a:p>
          <a:p>
            <a:pPr marL="342000" lvl="1" indent="-171450">
              <a:buFont typeface="Arial" panose="020B0604020202020204" pitchFamily="34" charset="0"/>
              <a:buChar char="•"/>
            </a:pPr>
            <a:r>
              <a:rPr lang="en-US" sz="1000" dirty="0">
                <a:solidFill>
                  <a:schemeClr val="tx1"/>
                </a:solidFill>
                <a:latin typeface="+mn-lt"/>
                <a:ea typeface="IBM Plex Sans" charset="0"/>
                <a:cs typeface="Arial" panose="020B0604020202020204" pitchFamily="34" charset="0"/>
              </a:rPr>
              <a:t>~500 GB/s max IOR read</a:t>
            </a:r>
          </a:p>
        </p:txBody>
      </p:sp>
      <p:graphicFrame>
        <p:nvGraphicFramePr>
          <p:cNvPr id="7" name="Chart 6">
            <a:extLst>
              <a:ext uri="{FF2B5EF4-FFF2-40B4-BE49-F238E27FC236}">
                <a16:creationId xmlns:a16="http://schemas.microsoft.com/office/drawing/2014/main" id="{40910343-3027-694D-BF42-0BB02359CE69}"/>
              </a:ext>
            </a:extLst>
          </p:cNvPr>
          <p:cNvGraphicFramePr/>
          <p:nvPr>
            <p:extLst>
              <p:ext uri="{D42A27DB-BD31-4B8C-83A1-F6EECF244321}">
                <p14:modId xmlns:p14="http://schemas.microsoft.com/office/powerpoint/2010/main" val="437705732"/>
              </p:ext>
            </p:extLst>
          </p:nvPr>
        </p:nvGraphicFramePr>
        <p:xfrm>
          <a:off x="546530" y="1665680"/>
          <a:ext cx="2167731" cy="1812139"/>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Arrow Connector 7">
            <a:extLst>
              <a:ext uri="{FF2B5EF4-FFF2-40B4-BE49-F238E27FC236}">
                <a16:creationId xmlns:a16="http://schemas.microsoft.com/office/drawing/2014/main" id="{35F84DCA-5C42-CC49-82DF-6CEE62F92236}"/>
              </a:ext>
            </a:extLst>
          </p:cNvPr>
          <p:cNvCxnSpPr>
            <a:cxnSpLocks/>
          </p:cNvCxnSpPr>
          <p:nvPr/>
        </p:nvCxnSpPr>
        <p:spPr bwMode="auto">
          <a:xfrm flipV="1">
            <a:off x="1630396" y="2378717"/>
            <a:ext cx="331738" cy="243127"/>
          </a:xfrm>
          <a:prstGeom prst="straightConnector1">
            <a:avLst/>
          </a:prstGeom>
          <a:ln w="28575">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9" name="Text Placeholder 5">
            <a:extLst>
              <a:ext uri="{FF2B5EF4-FFF2-40B4-BE49-F238E27FC236}">
                <a16:creationId xmlns:a16="http://schemas.microsoft.com/office/drawing/2014/main" id="{AF2F088F-1951-244B-A3BF-7F5705F36A3F}"/>
              </a:ext>
            </a:extLst>
          </p:cNvPr>
          <p:cNvSpPr txBox="1">
            <a:spLocks/>
          </p:cNvSpPr>
          <p:nvPr/>
        </p:nvSpPr>
        <p:spPr>
          <a:xfrm>
            <a:off x="286879" y="3683092"/>
            <a:ext cx="3864707" cy="1259239"/>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1400">
                <a:solidFill>
                  <a:schemeClr val="tx1"/>
                </a:solidFill>
                <a:latin typeface="+mn-lt"/>
                <a:ea typeface="IBM Plex Sans" charset="0"/>
                <a:cs typeface="IBM Plex Sans" charset="0"/>
              </a:defRPr>
            </a:lvl1pPr>
            <a:lvl2pPr marL="0" indent="0" algn="l" rtl="0" eaLnBrk="1" fontAlgn="base" hangingPunct="1">
              <a:lnSpc>
                <a:spcPct val="100000"/>
              </a:lnSpc>
              <a:spcBef>
                <a:spcPts val="0"/>
              </a:spcBef>
              <a:spcAft>
                <a:spcPct val="0"/>
              </a:spcAft>
              <a:buClr>
                <a:schemeClr val="tx1"/>
              </a:buClr>
              <a:buSzPct val="100000"/>
              <a:buFont typeface="Arial" panose="020B0604020202020204" pitchFamily="34" charset="0"/>
              <a:buNone/>
              <a:tabLst/>
              <a:defRPr sz="1400">
                <a:solidFill>
                  <a:schemeClr val="tx1"/>
                </a:solidFill>
                <a:latin typeface="+mn-lt"/>
                <a:ea typeface="IBM Plex Sans" charset="0"/>
                <a:cs typeface="IBM Plex Sans" charset="0"/>
              </a:defRPr>
            </a:lvl2pPr>
            <a:lvl3pPr marL="201615" indent="0" algn="l" rtl="0" eaLnBrk="1" fontAlgn="base" hangingPunct="1">
              <a:lnSpc>
                <a:spcPct val="100000"/>
              </a:lnSpc>
              <a:spcBef>
                <a:spcPts val="0"/>
              </a:spcBef>
              <a:spcAft>
                <a:spcPct val="0"/>
              </a:spcAft>
              <a:buClr>
                <a:schemeClr val="tx1"/>
              </a:buClr>
              <a:buSzPct val="100000"/>
              <a:buFont typeface="Arial" panose="020B0604020202020204" pitchFamily="34" charset="0"/>
              <a:buNone/>
              <a:tabLst/>
              <a:defRPr sz="1400">
                <a:solidFill>
                  <a:schemeClr val="tx1"/>
                </a:solidFill>
                <a:latin typeface="+mn-lt"/>
                <a:ea typeface="IBM Plex Sans" charset="0"/>
                <a:cs typeface="IBM Plex Sans" charset="0"/>
              </a:defRPr>
            </a:lvl3pPr>
            <a:lvl4pPr marL="434981" indent="0" algn="l" rtl="0" eaLnBrk="1" fontAlgn="base" hangingPunct="1">
              <a:lnSpc>
                <a:spcPct val="100000"/>
              </a:lnSpc>
              <a:spcBef>
                <a:spcPts val="0"/>
              </a:spcBef>
              <a:spcAft>
                <a:spcPct val="0"/>
              </a:spcAft>
              <a:buClr>
                <a:schemeClr val="tx1"/>
              </a:buClr>
              <a:buSzPct val="100000"/>
              <a:buFont typeface="Arial" panose="020B0604020202020204" pitchFamily="34" charset="0"/>
              <a:buNone/>
              <a:tabLst/>
              <a:defRPr sz="1400" baseline="0">
                <a:solidFill>
                  <a:schemeClr val="tx1"/>
                </a:solidFill>
                <a:latin typeface="+mn-lt"/>
                <a:ea typeface="IBM Plex Sans" charset="0"/>
                <a:cs typeface="IBM Plex Sans" charset="0"/>
              </a:defRPr>
            </a:lvl4pPr>
            <a:lvl5pPr marL="631833" indent="0" algn="l" rtl="0" eaLnBrk="1" fontAlgn="base" hangingPunct="1">
              <a:lnSpc>
                <a:spcPct val="100000"/>
              </a:lnSpc>
              <a:spcBef>
                <a:spcPts val="0"/>
              </a:spcBef>
              <a:spcAft>
                <a:spcPct val="0"/>
              </a:spcAft>
              <a:buClr>
                <a:schemeClr val="tx1"/>
              </a:buClr>
              <a:buFont typeface="Arial" panose="020B0604020202020204" pitchFamily="34" charset="0"/>
              <a:buNone/>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1200" kern="0" dirty="0">
                <a:cs typeface="Arial" panose="020B0604020202020204" pitchFamily="34" charset="0"/>
              </a:rPr>
              <a:t>Typical customer recommended AI configurations</a:t>
            </a:r>
          </a:p>
          <a:p>
            <a:pPr marL="172800" indent="-172800" defTabSz="914400">
              <a:buFont typeface="Arial" panose="020B0604020202020204" pitchFamily="34" charset="0"/>
              <a:buChar char="•"/>
            </a:pPr>
            <a:r>
              <a:rPr lang="en-US" sz="1000" kern="0" dirty="0">
                <a:cs typeface="Arial" panose="020B0604020202020204" pitchFamily="34" charset="0"/>
              </a:rPr>
              <a:t>One ESS 3000 in 2U for up to four DGX A100 nodes</a:t>
            </a:r>
          </a:p>
          <a:p>
            <a:pPr marL="172800" indent="-172800" defTabSz="914400">
              <a:buFont typeface="Arial" panose="020B0604020202020204" pitchFamily="34" charset="0"/>
              <a:buChar char="•"/>
            </a:pPr>
            <a:r>
              <a:rPr lang="en-US" sz="1000" kern="0" dirty="0">
                <a:cs typeface="Arial" panose="020B0604020202020204" pitchFamily="34" charset="0"/>
              </a:rPr>
              <a:t>Two ESS 3000s in 4U for five to eight DGXA100 nodes </a:t>
            </a:r>
            <a:br>
              <a:rPr lang="en-US" sz="1000" kern="0" dirty="0">
                <a:cs typeface="Arial" panose="020B0604020202020204" pitchFamily="34" charset="0"/>
              </a:rPr>
            </a:br>
            <a:r>
              <a:rPr lang="en-US" sz="1000" kern="0" dirty="0">
                <a:cs typeface="Arial" panose="020B0604020202020204" pitchFamily="34" charset="0"/>
              </a:rPr>
              <a:t>with 94 GB/s</a:t>
            </a:r>
          </a:p>
          <a:p>
            <a:pPr marL="172800" indent="-172800" defTabSz="914400">
              <a:buFont typeface="Arial" panose="020B0604020202020204" pitchFamily="34" charset="0"/>
              <a:buChar char="•"/>
            </a:pPr>
            <a:r>
              <a:rPr lang="en-US" sz="1000" kern="0" dirty="0">
                <a:cs typeface="Arial" panose="020B0604020202020204" pitchFamily="34" charset="0"/>
              </a:rPr>
              <a:t>Mellanox InfiniBand recommended for forward scalability</a:t>
            </a:r>
          </a:p>
          <a:p>
            <a:pPr marL="172800" indent="-172800" defTabSz="914400">
              <a:buFont typeface="Arial" panose="020B0604020202020204" pitchFamily="34" charset="0"/>
              <a:buChar char="•"/>
            </a:pPr>
            <a:r>
              <a:rPr lang="en-US" sz="1000" kern="0" dirty="0">
                <a:cs typeface="Arial" panose="020B0604020202020204" pitchFamily="34" charset="0"/>
              </a:rPr>
              <a:t>Simple upgrades with SDS for more capacity and bandwidth</a:t>
            </a:r>
          </a:p>
          <a:p>
            <a:pPr marL="172800" indent="-172800" defTabSz="914400">
              <a:buFont typeface="Arial" panose="020B0604020202020204" pitchFamily="34" charset="0"/>
              <a:buChar char="•"/>
            </a:pPr>
            <a:r>
              <a:rPr lang="en-US" sz="1000" kern="0" dirty="0">
                <a:cs typeface="Arial" panose="020B0604020202020204" pitchFamily="34" charset="0"/>
              </a:rPr>
              <a:t>Provides performance scalability, simple growth, </a:t>
            </a:r>
            <a:br>
              <a:rPr lang="en-US" sz="1000" kern="0" dirty="0">
                <a:cs typeface="Arial" panose="020B0604020202020204" pitchFamily="34" charset="0"/>
              </a:rPr>
            </a:br>
            <a:r>
              <a:rPr lang="en-US" sz="1000" kern="0" dirty="0">
                <a:cs typeface="Arial" panose="020B0604020202020204" pitchFamily="34" charset="0"/>
              </a:rPr>
              <a:t>and enterprise features for putting AI into production</a:t>
            </a:r>
          </a:p>
        </p:txBody>
      </p:sp>
      <p:pic>
        <p:nvPicPr>
          <p:cNvPr id="10" name="Picture 9">
            <a:extLst>
              <a:ext uri="{FF2B5EF4-FFF2-40B4-BE49-F238E27FC236}">
                <a16:creationId xmlns:a16="http://schemas.microsoft.com/office/drawing/2014/main" id="{7C8076E5-F5E7-5B4F-90CD-9BDEBB9D1B15}"/>
              </a:ext>
            </a:extLst>
          </p:cNvPr>
          <p:cNvPicPr>
            <a:picLocks noChangeAspect="1"/>
          </p:cNvPicPr>
          <p:nvPr/>
        </p:nvPicPr>
        <p:blipFill>
          <a:blip r:embed="rId4"/>
          <a:stretch>
            <a:fillRect/>
          </a:stretch>
        </p:blipFill>
        <p:spPr>
          <a:xfrm>
            <a:off x="7802911" y="3017130"/>
            <a:ext cx="1054210" cy="2027156"/>
          </a:xfrm>
          <a:prstGeom prst="rect">
            <a:avLst/>
          </a:prstGeom>
        </p:spPr>
      </p:pic>
    </p:spTree>
    <p:extLst>
      <p:ext uri="{BB962C8B-B14F-4D97-AF65-F5344CB8AC3E}">
        <p14:creationId xmlns:p14="http://schemas.microsoft.com/office/powerpoint/2010/main" val="193424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2C4DF4-F09F-0649-BEC2-16F36B530D7E}"/>
              </a:ext>
            </a:extLst>
          </p:cNvPr>
          <p:cNvSpPr>
            <a:spLocks noGrp="1"/>
          </p:cNvSpPr>
          <p:nvPr>
            <p:ph type="title"/>
          </p:nvPr>
        </p:nvSpPr>
        <p:spPr>
          <a:xfrm>
            <a:off x="208800" y="201168"/>
            <a:ext cx="4142232" cy="800100"/>
          </a:xfrm>
        </p:spPr>
        <p:txBody>
          <a:bodyPr/>
          <a:lstStyle/>
          <a:p>
            <a:r>
              <a:rPr lang="en-US" dirty="0"/>
              <a:t>NVIDIA SuperPOD </a:t>
            </a:r>
            <a:br>
              <a:rPr lang="en-US" dirty="0"/>
            </a:br>
            <a:r>
              <a:rPr lang="en-US" dirty="0"/>
              <a:t>storage requirements</a:t>
            </a:r>
          </a:p>
        </p:txBody>
      </p:sp>
      <p:sp>
        <p:nvSpPr>
          <p:cNvPr id="4" name="Text Placeholder 14">
            <a:extLst>
              <a:ext uri="{FF2B5EF4-FFF2-40B4-BE49-F238E27FC236}">
                <a16:creationId xmlns:a16="http://schemas.microsoft.com/office/drawing/2014/main" id="{0ECDBE9B-6188-584E-B27D-AE2EACFB2882}"/>
              </a:ext>
            </a:extLst>
          </p:cNvPr>
          <p:cNvSpPr txBox="1">
            <a:spLocks/>
          </p:cNvSpPr>
          <p:nvPr/>
        </p:nvSpPr>
        <p:spPr>
          <a:xfrm>
            <a:off x="208800" y="1001596"/>
            <a:ext cx="4362659" cy="764987"/>
          </a:xfrm>
          <a:prstGeom prst="rect">
            <a:avLst/>
          </a:prstGeom>
        </p:spPr>
        <p:txBody>
          <a:bodyPr/>
          <a:lstStyle>
            <a:lvl1pPr marL="0" indent="0" algn="l" rtl="0" eaLnBrk="1" fontAlgn="base" hangingPunct="1">
              <a:lnSpc>
                <a:spcPct val="100000"/>
              </a:lnSpc>
              <a:spcBef>
                <a:spcPts val="1100"/>
              </a:spcBef>
              <a:spcAft>
                <a:spcPct val="0"/>
              </a:spcAft>
              <a:buClr>
                <a:schemeClr val="tx1"/>
              </a:buClr>
              <a:buSzPct val="90000"/>
              <a:buFont typeface="IBM Plex Sans" pitchFamily="2" charset="2"/>
              <a:buNone/>
              <a:defRPr sz="1400" b="0" i="0">
                <a:solidFill>
                  <a:schemeClr val="tx1"/>
                </a:solidFill>
                <a:latin typeface="+mn-lt"/>
                <a:ea typeface="Arial" panose="020B0604020202020204" pitchFamily="34" charset="0"/>
                <a:cs typeface="Arial" panose="020B0604020202020204" pitchFamily="34"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0" i="0" baseline="0">
                <a:solidFill>
                  <a:schemeClr val="tx1"/>
                </a:solidFill>
                <a:latin typeface="+mn-lt"/>
                <a:ea typeface="Arial" panose="020B0604020202020204" pitchFamily="34" charset="0"/>
                <a:cs typeface="Arial" panose="020B0604020202020204" pitchFamily="34"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b="0" i="0">
                <a:solidFill>
                  <a:schemeClr val="tx1"/>
                </a:solidFill>
                <a:latin typeface="+mn-lt"/>
                <a:ea typeface="Arial" panose="020B0604020202020204" pitchFamily="34" charset="0"/>
                <a:cs typeface="Arial" panose="020B0604020202020204" pitchFamily="34"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IBM Plex Sans"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IBM Plex Sans"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IBM Plex Sans"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IBM Plex Sans" charset="0"/>
              </a:defRPr>
            </a:lvl9pPr>
          </a:lstStyle>
          <a:p>
            <a:pPr defTabSz="914400">
              <a:spcBef>
                <a:spcPts val="0"/>
              </a:spcBef>
            </a:pPr>
            <a:r>
              <a:rPr lang="en-US" sz="1200" kern="0" dirty="0"/>
              <a:t>The NVIDIA SuperPOD RA is a guideline</a:t>
            </a:r>
          </a:p>
          <a:p>
            <a:pPr marL="172800" indent="-172800" defTabSz="914400">
              <a:spcBef>
                <a:spcPts val="0"/>
              </a:spcBef>
              <a:buFont typeface="Arial" panose="020B0604020202020204" pitchFamily="34" charset="0"/>
              <a:buChar char="•"/>
            </a:pPr>
            <a:r>
              <a:rPr lang="en-US" sz="1200" kern="0" dirty="0"/>
              <a:t>Storage requirements, rack layout, and networking</a:t>
            </a:r>
          </a:p>
          <a:p>
            <a:pPr marL="172800" indent="-172800" defTabSz="914400">
              <a:spcBef>
                <a:spcPts val="0"/>
              </a:spcBef>
              <a:buFont typeface="Arial" panose="020B0604020202020204" pitchFamily="34" charset="0"/>
              <a:buChar char="•"/>
            </a:pPr>
            <a:r>
              <a:rPr lang="en-US" sz="1200" kern="0" dirty="0"/>
              <a:t>It does not specify a particular storage vendor</a:t>
            </a:r>
          </a:p>
          <a:p>
            <a:pPr marL="285750" indent="-285750" defTabSz="914400">
              <a:buFont typeface="Arial" panose="020B0604020202020204" pitchFamily="34" charset="0"/>
              <a:buChar char="•"/>
            </a:pPr>
            <a:endParaRPr lang="en-US" sz="1200" kern="0" dirty="0"/>
          </a:p>
        </p:txBody>
      </p:sp>
      <p:pic>
        <p:nvPicPr>
          <p:cNvPr id="5" name="Picture 4" descr="Graphical user interface, text, letter&#10;&#10;Description automatically generated">
            <a:extLst>
              <a:ext uri="{FF2B5EF4-FFF2-40B4-BE49-F238E27FC236}">
                <a16:creationId xmlns:a16="http://schemas.microsoft.com/office/drawing/2014/main" id="{34688D63-DE37-0D4B-831D-25576E11A9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68345" y="49811"/>
            <a:ext cx="1607666" cy="810543"/>
          </a:xfrm>
          <a:prstGeom prst="rect">
            <a:avLst/>
          </a:prstGeom>
          <a:ln>
            <a:solidFill>
              <a:schemeClr val="bg2"/>
            </a:solidFill>
          </a:ln>
        </p:spPr>
      </p:pic>
      <p:pic>
        <p:nvPicPr>
          <p:cNvPr id="6" name="Picture 5" descr="Table&#10;&#10;Description automatically generated">
            <a:extLst>
              <a:ext uri="{FF2B5EF4-FFF2-40B4-BE49-F238E27FC236}">
                <a16:creationId xmlns:a16="http://schemas.microsoft.com/office/drawing/2014/main" id="{D0357A71-D42F-6847-BD70-CDF87B8EF4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101550" y="925384"/>
            <a:ext cx="2445475" cy="765755"/>
          </a:xfrm>
          <a:prstGeom prst="rect">
            <a:avLst/>
          </a:prstGeom>
        </p:spPr>
      </p:pic>
      <p:pic>
        <p:nvPicPr>
          <p:cNvPr id="7" name="Picture 6" descr="Diagram&#10;&#10;Description automatically generated">
            <a:extLst>
              <a:ext uri="{FF2B5EF4-FFF2-40B4-BE49-F238E27FC236}">
                <a16:creationId xmlns:a16="http://schemas.microsoft.com/office/drawing/2014/main" id="{2B7C43D8-1BEA-1F40-A0F2-F14B375C973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547025" y="737143"/>
            <a:ext cx="2520773" cy="987940"/>
          </a:xfrm>
          <a:prstGeom prst="rect">
            <a:avLst/>
          </a:prstGeom>
        </p:spPr>
      </p:pic>
      <p:pic>
        <p:nvPicPr>
          <p:cNvPr id="8" name="Picture 7" descr="Table&#10;&#10;Description automatically generated">
            <a:extLst>
              <a:ext uri="{FF2B5EF4-FFF2-40B4-BE49-F238E27FC236}">
                <a16:creationId xmlns:a16="http://schemas.microsoft.com/office/drawing/2014/main" id="{6D2296EC-0B1F-0B4C-B3FA-CB791C175E3F}"/>
              </a:ext>
            </a:extLst>
          </p:cNvPr>
          <p:cNvPicPr>
            <a:picLocks noChangeAspect="1"/>
          </p:cNvPicPr>
          <p:nvPr/>
        </p:nvPicPr>
        <p:blipFill>
          <a:blip r:embed="rId6"/>
          <a:stretch>
            <a:fillRect/>
          </a:stretch>
        </p:blipFill>
        <p:spPr>
          <a:xfrm>
            <a:off x="4352544" y="1800527"/>
            <a:ext cx="4486655" cy="2375826"/>
          </a:xfrm>
          <a:prstGeom prst="rect">
            <a:avLst/>
          </a:prstGeom>
        </p:spPr>
      </p:pic>
      <p:sp>
        <p:nvSpPr>
          <p:cNvPr id="9" name="Rectangle 8">
            <a:extLst>
              <a:ext uri="{FF2B5EF4-FFF2-40B4-BE49-F238E27FC236}">
                <a16:creationId xmlns:a16="http://schemas.microsoft.com/office/drawing/2014/main" id="{27AD34E3-F191-9844-ACC9-E1DB3194DFC4}"/>
              </a:ext>
            </a:extLst>
          </p:cNvPr>
          <p:cNvSpPr/>
          <p:nvPr/>
        </p:nvSpPr>
        <p:spPr>
          <a:xfrm>
            <a:off x="208800" y="1808460"/>
            <a:ext cx="4276342" cy="3023905"/>
          </a:xfrm>
          <a:prstGeom prst="rect">
            <a:avLst/>
          </a:prstGeom>
        </p:spPr>
        <p:txBody>
          <a:bodyPr wrap="square">
            <a:spAutoFit/>
          </a:bodyPr>
          <a:lstStyle/>
          <a:p>
            <a:r>
              <a:rPr lang="en-US" b="1" dirty="0"/>
              <a:t>IBM Spectrum Scale on ESS meets </a:t>
            </a:r>
            <a:br>
              <a:rPr lang="en-US" b="1" dirty="0"/>
            </a:br>
            <a:r>
              <a:rPr lang="en-US" b="1" dirty="0"/>
              <a:t>all of the requirements defined in the </a:t>
            </a:r>
            <a:br>
              <a:rPr lang="en-US" b="1" dirty="0"/>
            </a:br>
            <a:r>
              <a:rPr lang="en-US" b="1" dirty="0"/>
              <a:t>NVIDIA DGX A100 SuperPOD RA</a:t>
            </a:r>
          </a:p>
          <a:p>
            <a:pPr marL="172800" indent="-172800">
              <a:buFont typeface="Arial" panose="020B0604020202020204" pitchFamily="34" charset="0"/>
              <a:buChar char="•"/>
            </a:pPr>
            <a:r>
              <a:rPr lang="en-US" sz="1200" i="1" dirty="0"/>
              <a:t>Best performance </a:t>
            </a:r>
            <a:r>
              <a:rPr lang="en-US" sz="1200" dirty="0"/>
              <a:t>can be achieved multiple ways</a:t>
            </a:r>
          </a:p>
          <a:p>
            <a:pPr marL="628741" lvl="1" indent="-285750">
              <a:buFont typeface="Arial" panose="020B0604020202020204" pitchFamily="34" charset="0"/>
              <a:buChar char="•"/>
            </a:pPr>
            <a:r>
              <a:rPr lang="en-US" sz="1200" dirty="0"/>
              <a:t>10x ESS 3000 ~450 GB/s read</a:t>
            </a:r>
          </a:p>
          <a:p>
            <a:pPr marL="628741" lvl="1" indent="-285750">
              <a:buFont typeface="Arial" panose="020B0604020202020204" pitchFamily="34" charset="0"/>
              <a:buChar char="•"/>
            </a:pPr>
            <a:r>
              <a:rPr lang="en-US" sz="1200" dirty="0"/>
              <a:t>10x ESS SC5 ~520 GB/s read</a:t>
            </a:r>
          </a:p>
          <a:p>
            <a:pPr marL="628741" lvl="1" indent="-285750">
              <a:buFont typeface="Arial" panose="020B0604020202020204" pitchFamily="34" charset="0"/>
              <a:buChar char="•"/>
            </a:pPr>
            <a:endParaRPr lang="en-US" sz="600" dirty="0"/>
          </a:p>
          <a:p>
            <a:pPr marL="172800" indent="-172800">
              <a:buFont typeface="Arial" panose="020B0604020202020204" pitchFamily="34" charset="0"/>
              <a:buChar char="•"/>
            </a:pPr>
            <a:r>
              <a:rPr lang="en-US" sz="1200" dirty="0"/>
              <a:t>IBM is one of very few with the experience to tune very large file systems to meet data performance characteristics – metadata, small, and large files</a:t>
            </a:r>
          </a:p>
          <a:p>
            <a:pPr marL="285750" indent="-285750">
              <a:buFont typeface="Arial" panose="020B0604020202020204" pitchFamily="34" charset="0"/>
              <a:buChar char="•"/>
            </a:pPr>
            <a:endParaRPr lang="en-US" sz="600" dirty="0"/>
          </a:p>
          <a:p>
            <a:pPr marL="172800" indent="-172800">
              <a:buFont typeface="Arial" panose="020B0604020202020204" pitchFamily="34" charset="0"/>
              <a:buChar char="•"/>
            </a:pPr>
            <a:r>
              <a:rPr lang="en-US" sz="1200" dirty="0"/>
              <a:t>IBM Storage Data and AI can tier to balance economics, performance, and accelerate the data pipeline</a:t>
            </a:r>
          </a:p>
          <a:p>
            <a:pPr marL="285750" indent="-285750">
              <a:buFont typeface="Arial" panose="020B0604020202020204" pitchFamily="34" charset="0"/>
              <a:buChar char="•"/>
            </a:pPr>
            <a:endParaRPr lang="en-US" sz="600" dirty="0"/>
          </a:p>
          <a:p>
            <a:pPr marL="172800" indent="-172800">
              <a:buFont typeface="Arial" panose="020B0604020202020204" pitchFamily="34" charset="0"/>
              <a:buChar char="•"/>
            </a:pPr>
            <a:r>
              <a:rPr lang="en-US" sz="1200" dirty="0"/>
              <a:t>Spectrum Scale is the only platform that can can meet these performance numbers </a:t>
            </a:r>
            <a:r>
              <a:rPr lang="en-US" sz="1200" b="1" i="1" dirty="0">
                <a:solidFill>
                  <a:schemeClr val="accent2"/>
                </a:solidFill>
              </a:rPr>
              <a:t>AND</a:t>
            </a:r>
            <a:r>
              <a:rPr lang="en-US" sz="1200" dirty="0"/>
              <a:t> provide the enterprise features required by many for putting AI into production</a:t>
            </a:r>
          </a:p>
        </p:txBody>
      </p:sp>
      <p:sp>
        <p:nvSpPr>
          <p:cNvPr id="10" name="Rectangle 9">
            <a:extLst>
              <a:ext uri="{FF2B5EF4-FFF2-40B4-BE49-F238E27FC236}">
                <a16:creationId xmlns:a16="http://schemas.microsoft.com/office/drawing/2014/main" id="{8A296666-881C-B349-BCE2-A8667A9B4C89}"/>
              </a:ext>
            </a:extLst>
          </p:cNvPr>
          <p:cNvSpPr/>
          <p:nvPr/>
        </p:nvSpPr>
        <p:spPr>
          <a:xfrm>
            <a:off x="4724403" y="4218116"/>
            <a:ext cx="3793069" cy="661720"/>
          </a:xfrm>
          <a:prstGeom prst="rect">
            <a:avLst/>
          </a:prstGeom>
        </p:spPr>
        <p:txBody>
          <a:bodyPr wrap="square">
            <a:spAutoFit/>
          </a:bodyPr>
          <a:lstStyle/>
          <a:p>
            <a:r>
              <a:rPr lang="en-US" sz="1000" dirty="0"/>
              <a:t>Storage throughput requirements:</a:t>
            </a:r>
          </a:p>
          <a:p>
            <a:pPr marL="487365" lvl="2" indent="-285750">
              <a:buFont typeface="Arial" panose="020B0604020202020204" pitchFamily="34" charset="0"/>
              <a:buChar char="•"/>
            </a:pPr>
            <a:r>
              <a:rPr lang="en-US" sz="900" i="1" dirty="0"/>
              <a:t>Good:	</a:t>
            </a:r>
            <a:r>
              <a:rPr lang="en-US" sz="900" dirty="0"/>
              <a:t>NLP where datasets fit in cache</a:t>
            </a:r>
          </a:p>
          <a:p>
            <a:pPr marL="487365" lvl="2" indent="-285750">
              <a:buFont typeface="Arial" panose="020B0604020202020204" pitchFamily="34" charset="0"/>
              <a:buChar char="•"/>
            </a:pPr>
            <a:r>
              <a:rPr lang="en-US" sz="900" i="1" dirty="0"/>
              <a:t>Better</a:t>
            </a:r>
            <a:r>
              <a:rPr lang="en-US" sz="900" dirty="0"/>
              <a:t>: 	Compressed Images</a:t>
            </a:r>
          </a:p>
          <a:p>
            <a:pPr marL="487365" lvl="2" indent="-285750">
              <a:buFont typeface="Arial" panose="020B0604020202020204" pitchFamily="34" charset="0"/>
              <a:buChar char="•"/>
            </a:pPr>
            <a:r>
              <a:rPr lang="en-US" sz="900" i="1" dirty="0"/>
              <a:t>Best</a:t>
            </a:r>
            <a:r>
              <a:rPr lang="en-US" sz="900" dirty="0"/>
              <a:t>: 	HD images, offline inference, ETL</a:t>
            </a:r>
          </a:p>
        </p:txBody>
      </p:sp>
    </p:spTree>
    <p:extLst>
      <p:ext uri="{BB962C8B-B14F-4D97-AF65-F5344CB8AC3E}">
        <p14:creationId xmlns:p14="http://schemas.microsoft.com/office/powerpoint/2010/main" val="75261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aphical user interface&#10;&#10;Description automatically generated">
            <a:extLst>
              <a:ext uri="{FF2B5EF4-FFF2-40B4-BE49-F238E27FC236}">
                <a16:creationId xmlns:a16="http://schemas.microsoft.com/office/drawing/2014/main" id="{4744DDC5-2584-A346-AB86-3052D74EEC6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357733" y="484645"/>
            <a:ext cx="1319084" cy="1483967"/>
          </a:xfrm>
          <a:prstGeom prst="rect">
            <a:avLst/>
          </a:prstGeom>
          <a:noFill/>
        </p:spPr>
      </p:pic>
      <p:sp>
        <p:nvSpPr>
          <p:cNvPr id="2" name="Title 1">
            <a:extLst>
              <a:ext uri="{FF2B5EF4-FFF2-40B4-BE49-F238E27FC236}">
                <a16:creationId xmlns:a16="http://schemas.microsoft.com/office/drawing/2014/main" id="{1015826D-BECF-594C-8785-9E18F76C6101}"/>
              </a:ext>
            </a:extLst>
          </p:cNvPr>
          <p:cNvSpPr>
            <a:spLocks noGrp="1"/>
          </p:cNvSpPr>
          <p:nvPr>
            <p:ph type="title"/>
          </p:nvPr>
        </p:nvSpPr>
        <p:spPr>
          <a:xfrm>
            <a:off x="210312" y="201168"/>
            <a:ext cx="4142232" cy="446532"/>
          </a:xfrm>
        </p:spPr>
        <p:txBody>
          <a:bodyPr/>
          <a:lstStyle/>
          <a:p>
            <a:r>
              <a:rPr lang="en-US" dirty="0"/>
              <a:t>IBM Storage and NVIDIA</a:t>
            </a:r>
          </a:p>
        </p:txBody>
      </p:sp>
      <p:sp>
        <p:nvSpPr>
          <p:cNvPr id="3" name="Text Placeholder 2">
            <a:extLst>
              <a:ext uri="{FF2B5EF4-FFF2-40B4-BE49-F238E27FC236}">
                <a16:creationId xmlns:a16="http://schemas.microsoft.com/office/drawing/2014/main" id="{C475376A-FB0A-2148-AF52-9B119C3B17FC}"/>
              </a:ext>
            </a:extLst>
          </p:cNvPr>
          <p:cNvSpPr>
            <a:spLocks noGrp="1"/>
          </p:cNvSpPr>
          <p:nvPr>
            <p:ph type="body" sz="quarter" idx="13"/>
          </p:nvPr>
        </p:nvSpPr>
        <p:spPr>
          <a:xfrm>
            <a:off x="210312" y="2936528"/>
            <a:ext cx="1797472" cy="2108438"/>
          </a:xfrm>
        </p:spPr>
        <p:txBody>
          <a:bodyPr/>
          <a:lstStyle/>
          <a:p>
            <a:r>
              <a:rPr lang="en-US" sz="1600" b="1" dirty="0"/>
              <a:t>Public </a:t>
            </a:r>
            <a:br>
              <a:rPr lang="en-US" sz="1600" b="1" dirty="0"/>
            </a:br>
            <a:r>
              <a:rPr lang="en-US" sz="1600" b="1" dirty="0"/>
              <a:t>Client Wins</a:t>
            </a:r>
            <a:endParaRPr lang="en-US" sz="1200" dirty="0"/>
          </a:p>
          <a:p>
            <a:pPr lvl="1">
              <a:spcBef>
                <a:spcPts val="1100"/>
              </a:spcBef>
            </a:pPr>
            <a:r>
              <a:rPr lang="en-US" sz="1200" dirty="0"/>
              <a:t>Continental </a:t>
            </a:r>
            <a:br>
              <a:rPr lang="en-US" sz="1200" dirty="0"/>
            </a:br>
            <a:r>
              <a:rPr lang="en-US" sz="1200" dirty="0"/>
              <a:t>Automotive</a:t>
            </a:r>
          </a:p>
          <a:p>
            <a:pPr lvl="1"/>
            <a:r>
              <a:rPr lang="en-US" sz="1200" dirty="0"/>
              <a:t>ZF Automotive</a:t>
            </a:r>
          </a:p>
          <a:p>
            <a:pPr lvl="1"/>
            <a:r>
              <a:rPr lang="en-US" sz="1200" dirty="0"/>
              <a:t>Amsterdam UNC </a:t>
            </a:r>
            <a:br>
              <a:rPr lang="en-US" sz="1200" dirty="0"/>
            </a:br>
            <a:r>
              <a:rPr lang="en-US" sz="1200" dirty="0"/>
              <a:t>Research Cloud</a:t>
            </a:r>
          </a:p>
          <a:p>
            <a:pPr lvl="1"/>
            <a:r>
              <a:rPr lang="en-US" sz="1200" dirty="0"/>
              <a:t>Julich JEWELS</a:t>
            </a:r>
          </a:p>
          <a:p>
            <a:pPr lvl="1"/>
            <a:r>
              <a:rPr lang="en-US" sz="1200" dirty="0"/>
              <a:t>ABCI, Tokyo </a:t>
            </a:r>
          </a:p>
          <a:p>
            <a:pPr marL="0" lvl="1" indent="0">
              <a:buNone/>
            </a:pPr>
            <a:endParaRPr lang="en-US" dirty="0"/>
          </a:p>
        </p:txBody>
      </p:sp>
      <p:sp>
        <p:nvSpPr>
          <p:cNvPr id="4" name="Content Placeholder 3">
            <a:extLst>
              <a:ext uri="{FF2B5EF4-FFF2-40B4-BE49-F238E27FC236}">
                <a16:creationId xmlns:a16="http://schemas.microsoft.com/office/drawing/2014/main" id="{4B010870-B34B-D241-9EF8-9D0E66C58EA3}"/>
              </a:ext>
            </a:extLst>
          </p:cNvPr>
          <p:cNvSpPr>
            <a:spLocks noGrp="1"/>
          </p:cNvSpPr>
          <p:nvPr>
            <p:ph sz="quarter" idx="17"/>
          </p:nvPr>
        </p:nvSpPr>
        <p:spPr>
          <a:xfrm>
            <a:off x="4572000" y="2571750"/>
            <a:ext cx="2286000" cy="2571750"/>
          </a:xfrm>
        </p:spPr>
        <p:txBody>
          <a:bodyPr/>
          <a:lstStyle/>
          <a:p>
            <a:r>
              <a:rPr lang="en-US" sz="1600" b="1" dirty="0"/>
              <a:t>NVIDIA Circe</a:t>
            </a:r>
          </a:p>
          <a:p>
            <a:r>
              <a:rPr lang="en-US" sz="1200" dirty="0"/>
              <a:t>Built in 2018 in 3 weeks</a:t>
            </a:r>
          </a:p>
          <a:p>
            <a:r>
              <a:rPr lang="en-US" sz="1200" dirty="0"/>
              <a:t>#61 Top 500 in 2018</a:t>
            </a:r>
          </a:p>
          <a:p>
            <a:r>
              <a:rPr lang="en-US" sz="1200" dirty="0"/>
              <a:t>36 NVIUDIA DGX2 nodes</a:t>
            </a:r>
          </a:p>
          <a:p>
            <a:r>
              <a:rPr lang="en-US" sz="1200" dirty="0"/>
              <a:t>Mellanox EDR</a:t>
            </a:r>
          </a:p>
          <a:p>
            <a:r>
              <a:rPr lang="en-US" sz="1200" dirty="0"/>
              <a:t>ESS GS4S 276 TB</a:t>
            </a:r>
          </a:p>
          <a:p>
            <a:endParaRPr lang="en-US" dirty="0"/>
          </a:p>
        </p:txBody>
      </p:sp>
      <p:sp>
        <p:nvSpPr>
          <p:cNvPr id="5" name="Content Placeholder 4">
            <a:extLst>
              <a:ext uri="{FF2B5EF4-FFF2-40B4-BE49-F238E27FC236}">
                <a16:creationId xmlns:a16="http://schemas.microsoft.com/office/drawing/2014/main" id="{FCC6663E-4D17-DA45-B60D-3F4F5CAFC385}"/>
              </a:ext>
            </a:extLst>
          </p:cNvPr>
          <p:cNvSpPr>
            <a:spLocks noGrp="1"/>
          </p:cNvSpPr>
          <p:nvPr>
            <p:ph sz="quarter" idx="18"/>
          </p:nvPr>
        </p:nvSpPr>
        <p:spPr>
          <a:xfrm>
            <a:off x="6858000" y="2571750"/>
            <a:ext cx="2286000" cy="2571750"/>
          </a:xfrm>
        </p:spPr>
        <p:txBody>
          <a:bodyPr/>
          <a:lstStyle/>
          <a:p>
            <a:r>
              <a:rPr lang="en-US" sz="1600" b="1" dirty="0"/>
              <a:t>NVIDIA DGX-2H SuperPOD</a:t>
            </a:r>
          </a:p>
          <a:p>
            <a:r>
              <a:rPr lang="en-US" sz="1200" dirty="0"/>
              <a:t>Built in 2019</a:t>
            </a:r>
          </a:p>
          <a:p>
            <a:r>
              <a:rPr lang="en-US" sz="1200" dirty="0"/>
              <a:t>#22 Top 500 in 2019</a:t>
            </a:r>
          </a:p>
          <a:p>
            <a:r>
              <a:rPr lang="en-US" sz="1200" dirty="0"/>
              <a:t>96 NVIUDIA DGX2 nodes</a:t>
            </a:r>
          </a:p>
          <a:p>
            <a:r>
              <a:rPr lang="en-US" sz="1200" dirty="0"/>
              <a:t>Mellanox EDR</a:t>
            </a:r>
          </a:p>
          <a:p>
            <a:r>
              <a:rPr lang="en-US" sz="1200" dirty="0"/>
              <a:t>ESS GS4S 0.5 PB</a:t>
            </a:r>
          </a:p>
        </p:txBody>
      </p:sp>
      <p:sp>
        <p:nvSpPr>
          <p:cNvPr id="6" name="Content Placeholder 5">
            <a:extLst>
              <a:ext uri="{FF2B5EF4-FFF2-40B4-BE49-F238E27FC236}">
                <a16:creationId xmlns:a16="http://schemas.microsoft.com/office/drawing/2014/main" id="{0A8E20E1-F93F-3144-B4C2-2A4F4CBB0F42}"/>
              </a:ext>
            </a:extLst>
          </p:cNvPr>
          <p:cNvSpPr>
            <a:spLocks noGrp="1"/>
          </p:cNvSpPr>
          <p:nvPr>
            <p:ph sz="quarter" idx="19"/>
          </p:nvPr>
        </p:nvSpPr>
        <p:spPr>
          <a:xfrm>
            <a:off x="4572000" y="-1587"/>
            <a:ext cx="4572000" cy="2573337"/>
          </a:xfrm>
        </p:spPr>
        <p:txBody>
          <a:bodyPr>
            <a:normAutofit fontScale="85000" lnSpcReduction="20000"/>
          </a:bodyPr>
          <a:lstStyle/>
          <a:p>
            <a:r>
              <a:rPr lang="en-US" sz="1900" b="1" dirty="0"/>
              <a:t>US DOE Summit &amp; Sierra</a:t>
            </a:r>
          </a:p>
          <a:p>
            <a:r>
              <a:rPr lang="en-US" dirty="0"/>
              <a:t>Built in 2018</a:t>
            </a:r>
          </a:p>
          <a:p>
            <a:r>
              <a:rPr lang="en-US" dirty="0"/>
              <a:t>#2 and #3 fastest </a:t>
            </a:r>
            <a:br>
              <a:rPr lang="en-US" dirty="0"/>
            </a:br>
            <a:r>
              <a:rPr lang="en-US" dirty="0"/>
              <a:t>supercomputers in the world</a:t>
            </a:r>
          </a:p>
          <a:p>
            <a:r>
              <a:rPr lang="en-US" dirty="0"/>
              <a:t>Summit: 27,648 Tesla GPUs</a:t>
            </a:r>
          </a:p>
          <a:p>
            <a:r>
              <a:rPr lang="en-US" dirty="0"/>
              <a:t>2.5 TB/s single stream IOR</a:t>
            </a:r>
          </a:p>
          <a:p>
            <a:r>
              <a:rPr lang="en-US" dirty="0"/>
              <a:t>2.6 M 32k file creates</a:t>
            </a:r>
          </a:p>
          <a:p>
            <a:r>
              <a:rPr lang="en-US" dirty="0"/>
              <a:t>16 GB/s r/w per node</a:t>
            </a:r>
          </a:p>
          <a:p>
            <a:endParaRPr lang="en-US" dirty="0"/>
          </a:p>
          <a:p>
            <a:endParaRPr lang="en-US" dirty="0"/>
          </a:p>
        </p:txBody>
      </p:sp>
      <p:pic>
        <p:nvPicPr>
          <p:cNvPr id="7" name="Picture 6">
            <a:extLst>
              <a:ext uri="{FF2B5EF4-FFF2-40B4-BE49-F238E27FC236}">
                <a16:creationId xmlns:a16="http://schemas.microsoft.com/office/drawing/2014/main" id="{9A0CF2A3-D1FD-4144-BAE4-9EFEE5AF5B3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624816" y="1"/>
            <a:ext cx="1519184" cy="2571750"/>
          </a:xfrm>
          <a:prstGeom prst="rect">
            <a:avLst/>
          </a:prstGeom>
        </p:spPr>
      </p:pic>
      <p:sp>
        <p:nvSpPr>
          <p:cNvPr id="8" name="Text Placeholder 2">
            <a:extLst>
              <a:ext uri="{FF2B5EF4-FFF2-40B4-BE49-F238E27FC236}">
                <a16:creationId xmlns:a16="http://schemas.microsoft.com/office/drawing/2014/main" id="{DAC10613-833F-3E40-9A45-8CE0D1E42ADA}"/>
              </a:ext>
            </a:extLst>
          </p:cNvPr>
          <p:cNvSpPr txBox="1">
            <a:spLocks/>
          </p:cNvSpPr>
          <p:nvPr/>
        </p:nvSpPr>
        <p:spPr>
          <a:xfrm>
            <a:off x="219296" y="572162"/>
            <a:ext cx="3411470" cy="2203316"/>
          </a:xfrm>
          <a:prstGeom prst="rect">
            <a:avLst/>
          </a:prstGeom>
        </p:spPr>
        <p:txBody>
          <a:bodyPr vert="horz" lIns="0" tIns="0" rIns="0" bIns="0" rtlCol="0" anchor="t">
            <a:noAutofit/>
          </a:bodyPr>
          <a:lstStyle>
            <a:lvl1pPr marL="0" indent="0" algn="l" rtl="0" eaLnBrk="1" fontAlgn="base" hangingPunct="1">
              <a:lnSpc>
                <a:spcPct val="100000"/>
              </a:lnSpc>
              <a:spcBef>
                <a:spcPts val="1100"/>
              </a:spcBef>
              <a:spcAft>
                <a:spcPct val="0"/>
              </a:spcAft>
              <a:buClr>
                <a:schemeClr val="tx1"/>
              </a:buClr>
              <a:buSzPct val="90000"/>
              <a:buFont typeface="Wingdings" pitchFamily="2" charset="2"/>
              <a:buNone/>
              <a:defRPr sz="1400">
                <a:solidFill>
                  <a:schemeClr val="tx1"/>
                </a:solidFill>
                <a:latin typeface="+mn-lt"/>
                <a:ea typeface="IBM Plex Sans" charset="0"/>
                <a:cs typeface="IBM Plex Sans" charset="0"/>
              </a:defRPr>
            </a:lvl1pPr>
            <a:lvl2pPr marL="171452"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2pPr>
            <a:lvl3pPr marL="342905"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a:solidFill>
                  <a:schemeClr val="tx1"/>
                </a:solidFill>
                <a:latin typeface="+mn-lt"/>
                <a:ea typeface="IBM Plex Sans" charset="0"/>
                <a:cs typeface="IBM Plex Sans" charset="0"/>
              </a:defRPr>
            </a:lvl3pPr>
            <a:lvl4pPr marL="628658" indent="-173736" algn="l" rtl="0" eaLnBrk="1" fontAlgn="base" hangingPunct="1">
              <a:lnSpc>
                <a:spcPct val="100000"/>
              </a:lnSpc>
              <a:spcBef>
                <a:spcPts val="0"/>
              </a:spcBef>
              <a:spcAft>
                <a:spcPct val="0"/>
              </a:spcAft>
              <a:buClr>
                <a:schemeClr val="tx1"/>
              </a:buClr>
              <a:buSzPct val="100000"/>
              <a:buFont typeface="Arial" panose="020B0604020202020204" pitchFamily="34" charset="0"/>
              <a:buChar char="•"/>
              <a:tabLst/>
              <a:defRPr sz="1400" baseline="0">
                <a:solidFill>
                  <a:schemeClr val="tx1"/>
                </a:solidFill>
                <a:latin typeface="+mn-lt"/>
                <a:ea typeface="IBM Plex Sans" charset="0"/>
                <a:cs typeface="IBM Plex Sans" charset="0"/>
              </a:defRPr>
            </a:lvl4pPr>
            <a:lvl5pPr marL="803285" indent="-173736" algn="l" rtl="0" eaLnBrk="1" fontAlgn="base" hangingPunct="1">
              <a:lnSpc>
                <a:spcPct val="100000"/>
              </a:lnSpc>
              <a:spcBef>
                <a:spcPts val="0"/>
              </a:spcBef>
              <a:spcAft>
                <a:spcPct val="0"/>
              </a:spcAft>
              <a:buClr>
                <a:schemeClr val="tx1"/>
              </a:buClr>
              <a:buFont typeface="Arial" panose="020B0604020202020204" pitchFamily="34" charset="0"/>
              <a:buChar char="•"/>
              <a:tabLst/>
              <a:defRPr sz="1400">
                <a:solidFill>
                  <a:schemeClr val="tx1"/>
                </a:solidFill>
                <a:latin typeface="+mn-lt"/>
                <a:ea typeface="IBM Plex Sans" charset="0"/>
                <a:cs typeface="IBM Plex Sans" charset="0"/>
              </a:defRPr>
            </a:lvl5pPr>
            <a:lvl6pPr marL="1583721" indent="-129670" algn="l" rtl="0" eaLnBrk="1" fontAlgn="base" hangingPunct="1">
              <a:spcBef>
                <a:spcPct val="20000"/>
              </a:spcBef>
              <a:spcAft>
                <a:spcPct val="0"/>
              </a:spcAft>
              <a:buClr>
                <a:schemeClr val="bg1"/>
              </a:buClr>
              <a:buChar char="»"/>
              <a:defRPr sz="1269">
                <a:solidFill>
                  <a:schemeClr val="bg1"/>
                </a:solidFill>
                <a:latin typeface="Arial" charset="0"/>
              </a:defRPr>
            </a:lvl6pPr>
            <a:lvl7pPr marL="1946291" indent="-129670" algn="l" rtl="0" eaLnBrk="1" fontAlgn="base" hangingPunct="1">
              <a:spcBef>
                <a:spcPct val="20000"/>
              </a:spcBef>
              <a:spcAft>
                <a:spcPct val="0"/>
              </a:spcAft>
              <a:buClr>
                <a:schemeClr val="bg1"/>
              </a:buClr>
              <a:buChar char="»"/>
              <a:defRPr sz="1269">
                <a:solidFill>
                  <a:schemeClr val="bg1"/>
                </a:solidFill>
                <a:latin typeface="Arial" charset="0"/>
              </a:defRPr>
            </a:lvl7pPr>
            <a:lvl8pPr marL="2308860" indent="-129670" algn="l" rtl="0" eaLnBrk="1" fontAlgn="base" hangingPunct="1">
              <a:spcBef>
                <a:spcPct val="20000"/>
              </a:spcBef>
              <a:spcAft>
                <a:spcPct val="0"/>
              </a:spcAft>
              <a:buClr>
                <a:schemeClr val="bg1"/>
              </a:buClr>
              <a:buChar char="»"/>
              <a:defRPr sz="1269">
                <a:solidFill>
                  <a:schemeClr val="bg1"/>
                </a:solidFill>
                <a:latin typeface="Arial" charset="0"/>
              </a:defRPr>
            </a:lvl8pPr>
            <a:lvl9pPr marL="2671430" indent="-129670" algn="l" rtl="0" eaLnBrk="1" fontAlgn="base" hangingPunct="1">
              <a:spcBef>
                <a:spcPct val="20000"/>
              </a:spcBef>
              <a:spcAft>
                <a:spcPct val="0"/>
              </a:spcAft>
              <a:buClr>
                <a:schemeClr val="bg1"/>
              </a:buClr>
              <a:buChar char="»"/>
              <a:defRPr sz="1269">
                <a:solidFill>
                  <a:schemeClr val="bg1"/>
                </a:solidFill>
                <a:latin typeface="Arial" charset="0"/>
              </a:defRPr>
            </a:lvl9pPr>
          </a:lstStyle>
          <a:p>
            <a:pPr defTabSz="914400"/>
            <a:r>
              <a:rPr lang="en-US" sz="1600" b="1" kern="0" dirty="0">
                <a:cs typeface="Arial" panose="020B0604020202020204" pitchFamily="34" charset="0"/>
              </a:rPr>
              <a:t>IBM Storage &amp; </a:t>
            </a:r>
            <a:br>
              <a:rPr lang="en-US" sz="1600" b="1" kern="0" dirty="0">
                <a:cs typeface="Arial" panose="020B0604020202020204" pitchFamily="34" charset="0"/>
              </a:rPr>
            </a:br>
            <a:r>
              <a:rPr lang="en-US" sz="1600" b="1" kern="0" dirty="0">
                <a:cs typeface="Arial" panose="020B0604020202020204" pitchFamily="34" charset="0"/>
              </a:rPr>
              <a:t>NVIDIA Collaborations</a:t>
            </a:r>
            <a:r>
              <a:rPr lang="en-US" sz="1600" kern="0" dirty="0">
                <a:cs typeface="Arial" panose="020B0604020202020204" pitchFamily="34" charset="0"/>
              </a:rPr>
              <a:t> </a:t>
            </a:r>
          </a:p>
          <a:p>
            <a:pPr marL="171450" indent="-171450" defTabSz="914400">
              <a:buFont typeface="Arial" panose="020B0604020202020204" pitchFamily="34" charset="0"/>
              <a:buChar char="•"/>
            </a:pPr>
            <a:r>
              <a:rPr lang="en-US" sz="1200" kern="0" dirty="0">
                <a:cs typeface="Arial" panose="020B0604020202020204" pitchFamily="34" charset="0"/>
              </a:rPr>
              <a:t>IBM Data Science Pipeline 2018</a:t>
            </a:r>
          </a:p>
          <a:p>
            <a:pPr lvl="1" defTabSz="914400"/>
            <a:r>
              <a:rPr lang="en-US" sz="1200" kern="0" dirty="0">
                <a:cs typeface="Arial" panose="020B0604020202020204" pitchFamily="34" charset="0"/>
              </a:rPr>
              <a:t>DGX-1 POD RA: 2018</a:t>
            </a:r>
          </a:p>
          <a:p>
            <a:pPr lvl="1" defTabSz="914400"/>
            <a:r>
              <a:rPr lang="en-US" sz="1200" kern="0" dirty="0">
                <a:cs typeface="Arial" panose="020B0604020202020204" pitchFamily="34" charset="0"/>
              </a:rPr>
              <a:t>DGX-2 POD RA: 2019</a:t>
            </a:r>
          </a:p>
          <a:p>
            <a:pPr lvl="1" defTabSz="914400"/>
            <a:r>
              <a:rPr lang="en-US" sz="1200" kern="0" dirty="0">
                <a:cs typeface="Arial" panose="020B0604020202020204" pitchFamily="34" charset="0"/>
              </a:rPr>
              <a:t>DGX-2H SuperPOD RA: 2019</a:t>
            </a:r>
          </a:p>
          <a:p>
            <a:pPr lvl="1" defTabSz="914400"/>
            <a:r>
              <a:rPr lang="en-US" sz="1200" kern="0" dirty="0">
                <a:cs typeface="Arial" panose="020B0604020202020204" pitchFamily="34" charset="0"/>
              </a:rPr>
              <a:t>Red Hat OpenShift on DGX: 2020</a:t>
            </a:r>
          </a:p>
          <a:p>
            <a:pPr lvl="1" defTabSz="914400"/>
            <a:r>
              <a:rPr lang="en-US" sz="1200" kern="0" dirty="0">
                <a:cs typeface="Arial" panose="020B0604020202020204" pitchFamily="34" charset="0"/>
              </a:rPr>
              <a:t>DGX A-100 2/4/8 RA: 2021</a:t>
            </a:r>
          </a:p>
          <a:p>
            <a:pPr lvl="1" defTabSz="914400"/>
            <a:r>
              <a:rPr lang="en-US" sz="1200" kern="0" dirty="0">
                <a:cs typeface="Arial" panose="020B0604020202020204" pitchFamily="34" charset="0"/>
              </a:rPr>
              <a:t>GPU Direct to Storage (GDS) Beta Partner</a:t>
            </a:r>
          </a:p>
          <a:p>
            <a:pPr marL="0" lvl="1" indent="0" defTabSz="914400">
              <a:buNone/>
            </a:pPr>
            <a:endParaRPr lang="en-US" sz="1100" kern="0" dirty="0">
              <a:cs typeface="Arial" panose="020B0604020202020204" pitchFamily="34" charset="0"/>
            </a:endParaRPr>
          </a:p>
          <a:p>
            <a:pPr marL="0" lvl="1" indent="0" defTabSz="914400">
              <a:buFont typeface="Arial" panose="020B0604020202020204" pitchFamily="34" charset="0"/>
              <a:buNone/>
            </a:pPr>
            <a:endParaRPr lang="en-US" kern="0" dirty="0">
              <a:cs typeface="Arial" panose="020B0604020202020204" pitchFamily="34" charset="0"/>
            </a:endParaRPr>
          </a:p>
        </p:txBody>
      </p:sp>
      <p:pic>
        <p:nvPicPr>
          <p:cNvPr id="1027" name="Picture 3">
            <a:extLst>
              <a:ext uri="{FF2B5EF4-FFF2-40B4-BE49-F238E27FC236}">
                <a16:creationId xmlns:a16="http://schemas.microsoft.com/office/drawing/2014/main" id="{9E775661-9E52-EC45-A504-1EDEA58EF197}"/>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64799" y="2571750"/>
            <a:ext cx="793202" cy="5288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Graphical user interface, application&#10;&#10;Description automatically generated">
            <a:extLst>
              <a:ext uri="{FF2B5EF4-FFF2-40B4-BE49-F238E27FC236}">
                <a16:creationId xmlns:a16="http://schemas.microsoft.com/office/drawing/2014/main" id="{33FACB47-CB94-434D-9B6A-E1806426794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41160" y="2950323"/>
            <a:ext cx="2730682" cy="2203316"/>
          </a:xfrm>
          <a:prstGeom prst="rect">
            <a:avLst/>
          </a:prstGeom>
        </p:spPr>
      </p:pic>
      <p:pic>
        <p:nvPicPr>
          <p:cNvPr id="12" name="Picture 4" descr="Spectrum Discover Overview and Screen Shots_Scale User Group_092319">
            <a:extLst>
              <a:ext uri="{FF2B5EF4-FFF2-40B4-BE49-F238E27FC236}">
                <a16:creationId xmlns:a16="http://schemas.microsoft.com/office/drawing/2014/main" id="{151F31E1-155B-AE4E-8CA0-09FD1C68FDE5}"/>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196826" y="2548209"/>
            <a:ext cx="1140533" cy="25965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nfiniteIO - IBM Cloud Object Storage Partnership">
            <a:extLst>
              <a:ext uri="{FF2B5EF4-FFF2-40B4-BE49-F238E27FC236}">
                <a16:creationId xmlns:a16="http://schemas.microsoft.com/office/drawing/2014/main" id="{B205E52E-E2F7-5D46-90A7-08D668B3D840}"/>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630924" y="1910697"/>
            <a:ext cx="685311" cy="30685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BM Spectrum Scale | Advanced HPC">
            <a:extLst>
              <a:ext uri="{FF2B5EF4-FFF2-40B4-BE49-F238E27FC236}">
                <a16:creationId xmlns:a16="http://schemas.microsoft.com/office/drawing/2014/main" id="{D3949540-999F-1D46-8CDB-6878F7104903}"/>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3437444" y="2531299"/>
            <a:ext cx="1024828" cy="259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079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8269561-10D6-704F-BA9A-30BBCE22E619}"/>
              </a:ext>
            </a:extLst>
          </p:cNvPr>
          <p:cNvSpPr>
            <a:spLocks noGrp="1"/>
          </p:cNvSpPr>
          <p:nvPr>
            <p:ph type="title"/>
          </p:nvPr>
        </p:nvSpPr>
        <p:spPr/>
        <p:txBody>
          <a:bodyPr/>
          <a:lstStyle/>
          <a:p>
            <a:r>
              <a:rPr lang="en-US" dirty="0"/>
              <a:t>GPUDirect Storage</a:t>
            </a:r>
          </a:p>
        </p:txBody>
      </p:sp>
      <p:sp>
        <p:nvSpPr>
          <p:cNvPr id="8" name="Text Placeholder 7">
            <a:extLst>
              <a:ext uri="{FF2B5EF4-FFF2-40B4-BE49-F238E27FC236}">
                <a16:creationId xmlns:a16="http://schemas.microsoft.com/office/drawing/2014/main" id="{66BCCF56-8AEB-6745-AD94-B55632E5AB63}"/>
              </a:ext>
            </a:extLst>
          </p:cNvPr>
          <p:cNvSpPr>
            <a:spLocks noGrp="1"/>
          </p:cNvSpPr>
          <p:nvPr>
            <p:ph type="body" sz="quarter" idx="13"/>
          </p:nvPr>
        </p:nvSpPr>
        <p:spPr/>
        <p:txBody>
          <a:bodyPr/>
          <a:lstStyle/>
          <a:p>
            <a:r>
              <a:rPr lang="en-US" b="1" dirty="0"/>
              <a:t>IBM Spectrum Scale 5.1.1 Tech Preview</a:t>
            </a:r>
            <a:endParaRPr lang="en-US" b="1" i="1" dirty="0"/>
          </a:p>
          <a:p>
            <a:endParaRPr lang="en-US" dirty="0"/>
          </a:p>
          <a:p>
            <a:r>
              <a:rPr lang="en-US" dirty="0"/>
              <a:t>GPUDirect (GDS) enables a NVIDIA developer to</a:t>
            </a:r>
          </a:p>
          <a:p>
            <a:pPr marL="285750" indent="-285750">
              <a:buFont typeface="Arial" panose="020B0604020202020204" pitchFamily="34" charset="0"/>
              <a:buChar char="•"/>
            </a:pPr>
            <a:r>
              <a:rPr lang="en-US" dirty="0"/>
              <a:t>Make a direct memory access (DMA) </a:t>
            </a:r>
            <a:br>
              <a:rPr lang="en-US" dirty="0"/>
            </a:br>
            <a:r>
              <a:rPr lang="en-US" dirty="0"/>
              <a:t>between GPU memory and storage </a:t>
            </a:r>
          </a:p>
          <a:p>
            <a:pPr marL="285750" indent="-285750">
              <a:buFont typeface="Arial" panose="020B0604020202020204" pitchFamily="34" charset="0"/>
              <a:buChar char="•"/>
            </a:pPr>
            <a:r>
              <a:rPr lang="en-US" dirty="0"/>
              <a:t>Reduce latency, increase bandwidth, and lower CPU utilization by bypassing the CPU complex</a:t>
            </a:r>
          </a:p>
          <a:p>
            <a:pPr marL="285750" indent="-285750">
              <a:buFont typeface="Arial" panose="020B0604020202020204" pitchFamily="34" charset="0"/>
              <a:buChar char="•"/>
            </a:pPr>
            <a:r>
              <a:rPr lang="en-US" dirty="0"/>
              <a:t>Requires NVIDIA’s GDS SDK,</a:t>
            </a:r>
            <a:br>
              <a:rPr lang="en-US" dirty="0"/>
            </a:br>
            <a:r>
              <a:rPr lang="en-US" dirty="0"/>
              <a:t>which is currently in Beta</a:t>
            </a:r>
          </a:p>
          <a:p>
            <a:pPr marL="285750" indent="-285750">
              <a:buFont typeface="Arial" panose="020B0604020202020204" pitchFamily="34" charset="0"/>
              <a:buChar char="•"/>
            </a:pPr>
            <a:r>
              <a:rPr lang="en-US" dirty="0"/>
              <a:t>Available for all IBM Spectrum Scale clients via Tech Preview, not production support</a:t>
            </a:r>
          </a:p>
          <a:p>
            <a:endParaRPr lang="en-US" dirty="0"/>
          </a:p>
        </p:txBody>
      </p:sp>
      <p:sp>
        <p:nvSpPr>
          <p:cNvPr id="11" name="Content Placeholder 10">
            <a:extLst>
              <a:ext uri="{FF2B5EF4-FFF2-40B4-BE49-F238E27FC236}">
                <a16:creationId xmlns:a16="http://schemas.microsoft.com/office/drawing/2014/main" id="{09345FB1-A22D-CD47-BC06-84F19CA05095}"/>
              </a:ext>
            </a:extLst>
          </p:cNvPr>
          <p:cNvSpPr>
            <a:spLocks noGrp="1"/>
          </p:cNvSpPr>
          <p:nvPr>
            <p:ph sz="quarter" idx="17"/>
          </p:nvPr>
        </p:nvSpPr>
        <p:spPr>
          <a:xfrm>
            <a:off x="4541292" y="2345249"/>
            <a:ext cx="4602707" cy="2798251"/>
          </a:xfrm>
        </p:spPr>
        <p:txBody>
          <a:bodyPr lIns="182880" tIns="91440" rIns="182880" bIns="91440">
            <a:noAutofit/>
          </a:bodyPr>
          <a:lstStyle/>
          <a:p>
            <a:r>
              <a:rPr lang="en-US" sz="1100" dirty="0"/>
              <a:t>IBM Spectrum Scale provides multiple options accelerating I/O</a:t>
            </a:r>
          </a:p>
          <a:p>
            <a:pPr marL="285750" indent="-285750">
              <a:buClr>
                <a:schemeClr val="bg1"/>
              </a:buClr>
              <a:buFont typeface="Arial" panose="020B0604020202020204" pitchFamily="34" charset="0"/>
              <a:buChar char="•"/>
            </a:pPr>
            <a:r>
              <a:rPr lang="en-US" sz="1000" b="1" dirty="0"/>
              <a:t>Small file storage: </a:t>
            </a:r>
            <a:r>
              <a:rPr lang="en-US" sz="1000" dirty="0"/>
              <a:t>Automatic enhancement for files up to 4 KB</a:t>
            </a:r>
          </a:p>
          <a:p>
            <a:pPr marL="285750" indent="-285750">
              <a:buClr>
                <a:schemeClr val="bg1"/>
              </a:buClr>
              <a:buFont typeface="Arial" panose="020B0604020202020204" pitchFamily="34" charset="0"/>
              <a:buChar char="•"/>
            </a:pPr>
            <a:r>
              <a:rPr lang="en-US" sz="1000" b="1" dirty="0"/>
              <a:t>LROC: </a:t>
            </a:r>
            <a:r>
              <a:rPr lang="en-US" sz="1000" dirty="0"/>
              <a:t>Client-side data cache using local memory or fast storage. </a:t>
            </a:r>
          </a:p>
          <a:p>
            <a:pPr marL="285750" indent="-285750">
              <a:buClr>
                <a:schemeClr val="bg1"/>
              </a:buClr>
              <a:buFont typeface="Arial" panose="020B0604020202020204" pitchFamily="34" charset="0"/>
              <a:buChar char="•"/>
            </a:pPr>
            <a:r>
              <a:rPr lang="en-US" sz="1000" b="1" dirty="0"/>
              <a:t>Dynamic block sizing</a:t>
            </a:r>
            <a:r>
              <a:rPr lang="en-US" sz="1000" dirty="0"/>
              <a:t>: Applied at run-time to align reads &amp; writes.</a:t>
            </a:r>
          </a:p>
          <a:p>
            <a:pPr marL="285750" indent="-285750">
              <a:buClr>
                <a:schemeClr val="bg1"/>
              </a:buClr>
              <a:buFont typeface="Arial" panose="020B0604020202020204" pitchFamily="34" charset="0"/>
              <a:buChar char="•"/>
            </a:pPr>
            <a:r>
              <a:rPr lang="en-US" sz="1000" b="1" dirty="0"/>
              <a:t>POSIX locking</a:t>
            </a:r>
            <a:r>
              <a:rPr lang="en-US" sz="1000" dirty="0"/>
              <a:t>: Lock sections of a large file for simultaneous work.</a:t>
            </a:r>
          </a:p>
          <a:p>
            <a:pPr marL="285750" indent="-285750">
              <a:buClr>
                <a:schemeClr val="bg1"/>
              </a:buClr>
              <a:buFont typeface="Arial" panose="020B0604020202020204" pitchFamily="34" charset="0"/>
              <a:buChar char="•"/>
            </a:pPr>
            <a:r>
              <a:rPr lang="en-US" sz="1000" b="1" dirty="0"/>
              <a:t>Prefetch tuning</a:t>
            </a:r>
            <a:r>
              <a:rPr lang="en-US" sz="1000" dirty="0"/>
              <a:t>: Run time call to optimize I/O for an application.. </a:t>
            </a:r>
          </a:p>
          <a:p>
            <a:pPr marL="285750" indent="-285750">
              <a:buClr>
                <a:schemeClr val="bg1"/>
              </a:buClr>
              <a:buFont typeface="Arial" panose="020B0604020202020204" pitchFamily="34" charset="0"/>
              <a:buChar char="•"/>
            </a:pPr>
            <a:r>
              <a:rPr lang="en-US" sz="1000" b="1" dirty="0"/>
              <a:t>Page Pools</a:t>
            </a:r>
            <a:r>
              <a:rPr lang="en-US" sz="1000" dirty="0"/>
              <a:t>: Pinning CPU memory for faster data access. </a:t>
            </a:r>
          </a:p>
          <a:p>
            <a:pPr marL="285750" indent="-285750">
              <a:buClr>
                <a:schemeClr val="bg1"/>
              </a:buClr>
              <a:buFont typeface="Arial" panose="020B0604020202020204" pitchFamily="34" charset="0"/>
              <a:buChar char="•"/>
            </a:pPr>
            <a:r>
              <a:rPr lang="en-US" sz="1000" b="1" dirty="0"/>
              <a:t>RDMA</a:t>
            </a:r>
            <a:r>
              <a:rPr lang="en-US" sz="1000" dirty="0"/>
              <a:t>: Storage-to-CPU memory. Avoids protocol overhead </a:t>
            </a:r>
          </a:p>
          <a:p>
            <a:pPr marL="285750" indent="-285750">
              <a:buClr>
                <a:schemeClr val="bg1"/>
              </a:buClr>
              <a:buFont typeface="Arial" panose="020B0604020202020204" pitchFamily="34" charset="0"/>
              <a:buChar char="•"/>
            </a:pPr>
            <a:r>
              <a:rPr lang="en-US" sz="1000" b="1" dirty="0"/>
              <a:t>NVIDIA GDS: </a:t>
            </a:r>
            <a:r>
              <a:rPr lang="en-US" sz="1000" dirty="0"/>
              <a:t>Storage-to-GPU RDMA bypassing CPU memory.</a:t>
            </a:r>
            <a:endParaRPr lang="en-US" sz="900" dirty="0"/>
          </a:p>
        </p:txBody>
      </p:sp>
      <p:pic>
        <p:nvPicPr>
          <p:cNvPr id="12" name="Picture 11" descr="Diagram&#10;&#10;Description automatically generated">
            <a:extLst>
              <a:ext uri="{FF2B5EF4-FFF2-40B4-BE49-F238E27FC236}">
                <a16:creationId xmlns:a16="http://schemas.microsoft.com/office/drawing/2014/main" id="{FDA8074F-CBBA-2448-A521-0FC828008A26}"/>
              </a:ext>
            </a:extLst>
          </p:cNvPr>
          <p:cNvPicPr>
            <a:picLocks noChangeAspect="1"/>
          </p:cNvPicPr>
          <p:nvPr/>
        </p:nvPicPr>
        <p:blipFill>
          <a:blip r:embed="rId3"/>
          <a:stretch>
            <a:fillRect/>
          </a:stretch>
        </p:blipFill>
        <p:spPr>
          <a:xfrm>
            <a:off x="4529150" y="-2"/>
            <a:ext cx="4614849" cy="2345251"/>
          </a:xfrm>
          <a:prstGeom prst="rect">
            <a:avLst/>
          </a:prstGeom>
        </p:spPr>
      </p:pic>
    </p:spTree>
    <p:extLst>
      <p:ext uri="{BB962C8B-B14F-4D97-AF65-F5344CB8AC3E}">
        <p14:creationId xmlns:p14="http://schemas.microsoft.com/office/powerpoint/2010/main" val="298312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A9619-29AE-794A-BC38-D3E1FF2F47A7}"/>
              </a:ext>
            </a:extLst>
          </p:cNvPr>
          <p:cNvSpPr>
            <a:spLocks noGrp="1"/>
          </p:cNvSpPr>
          <p:nvPr>
            <p:ph type="title"/>
          </p:nvPr>
        </p:nvSpPr>
        <p:spPr/>
        <p:txBody>
          <a:bodyPr/>
          <a:lstStyle/>
          <a:p>
            <a:r>
              <a:rPr lang="en-US" sz="2400" dirty="0"/>
              <a:t>GPUDirect Storage</a:t>
            </a:r>
          </a:p>
        </p:txBody>
      </p:sp>
      <p:sp>
        <p:nvSpPr>
          <p:cNvPr id="3" name="Content Placeholder 2">
            <a:extLst>
              <a:ext uri="{FF2B5EF4-FFF2-40B4-BE49-F238E27FC236}">
                <a16:creationId xmlns:a16="http://schemas.microsoft.com/office/drawing/2014/main" id="{192EC78C-78FA-E54A-953B-D8CDF795CAEB}"/>
              </a:ext>
            </a:extLst>
          </p:cNvPr>
          <p:cNvSpPr>
            <a:spLocks noGrp="1"/>
          </p:cNvSpPr>
          <p:nvPr>
            <p:ph sz="quarter" idx="20"/>
          </p:nvPr>
        </p:nvSpPr>
        <p:spPr/>
        <p:txBody>
          <a:bodyPr wrap="square"/>
          <a:lstStyle/>
          <a:p>
            <a:r>
              <a:rPr lang="en-US" sz="1000" b="1" dirty="0"/>
              <a:t>NVIDIA Magnum IO</a:t>
            </a:r>
            <a:endParaRPr lang="en-US" sz="1000" dirty="0"/>
          </a:p>
          <a:p>
            <a:pPr marL="119063" indent="-119063">
              <a:spcBef>
                <a:spcPts val="500"/>
              </a:spcBef>
              <a:buClr>
                <a:schemeClr val="bg1"/>
              </a:buClr>
              <a:buFont typeface="Arial" panose="020B0604020202020204" pitchFamily="34" charset="0"/>
              <a:buChar char="•"/>
            </a:pPr>
            <a:r>
              <a:rPr lang="en-US" sz="1000" dirty="0"/>
              <a:t>Family of I/O Optimizations for GPU accelerated data centers. </a:t>
            </a:r>
          </a:p>
          <a:p>
            <a:pPr marL="119063" indent="-119063">
              <a:spcBef>
                <a:spcPts val="500"/>
              </a:spcBef>
              <a:buClr>
                <a:schemeClr val="bg1"/>
              </a:buClr>
              <a:buFont typeface="Arial" panose="020B0604020202020204" pitchFamily="34" charset="0"/>
              <a:buChar char="•"/>
            </a:pPr>
            <a:r>
              <a:rPr lang="en-US" sz="1000" b="1" dirty="0"/>
              <a:t>GPU Direct RDMA: </a:t>
            </a:r>
            <a:r>
              <a:rPr lang="en-US" sz="1000" dirty="0">
                <a:solidFill>
                  <a:schemeClr val="bg1">
                    <a:lumMod val="85000"/>
                  </a:schemeClr>
                </a:solidFill>
              </a:rPr>
              <a:t>Access peer node’s memory without copying to host memory</a:t>
            </a:r>
          </a:p>
          <a:p>
            <a:pPr marL="119063" indent="-119063">
              <a:spcBef>
                <a:spcPts val="500"/>
              </a:spcBef>
              <a:buClr>
                <a:schemeClr val="bg1"/>
              </a:buClr>
              <a:buFont typeface="Arial" panose="020B0604020202020204" pitchFamily="34" charset="0"/>
              <a:buChar char="•"/>
            </a:pPr>
            <a:r>
              <a:rPr lang="en-US" sz="1000" b="1" dirty="0"/>
              <a:t>GPU Direct Storage: </a:t>
            </a:r>
            <a:r>
              <a:rPr lang="en-US" sz="1000" dirty="0">
                <a:solidFill>
                  <a:schemeClr val="bg1">
                    <a:lumMod val="85000"/>
                  </a:schemeClr>
                </a:solidFill>
              </a:rPr>
              <a:t>Transfer data to/from GPU directly from storage without involving CPU and CPU memory</a:t>
            </a:r>
          </a:p>
          <a:p>
            <a:pPr marL="119063" indent="-119063">
              <a:spcBef>
                <a:spcPts val="500"/>
              </a:spcBef>
              <a:buClr>
                <a:schemeClr val="bg1"/>
              </a:buClr>
              <a:buFont typeface="Arial" panose="020B0604020202020204" pitchFamily="34" charset="0"/>
              <a:buChar char="•"/>
            </a:pPr>
            <a:r>
              <a:rPr lang="en-US" sz="1000" b="1" dirty="0"/>
              <a:t>GDS</a:t>
            </a:r>
            <a:r>
              <a:rPr lang="en-US" sz="1000" dirty="0">
                <a:solidFill>
                  <a:schemeClr val="bg1">
                    <a:lumMod val="85000"/>
                  </a:schemeClr>
                </a:solidFill>
              </a:rPr>
              <a:t> is support on </a:t>
            </a:r>
            <a:r>
              <a:rPr lang="en-US" sz="1000" b="1" dirty="0"/>
              <a:t>InfiniBand</a:t>
            </a:r>
          </a:p>
          <a:p>
            <a:endParaRPr lang="en-US" sz="1000" dirty="0"/>
          </a:p>
        </p:txBody>
      </p:sp>
      <p:sp>
        <p:nvSpPr>
          <p:cNvPr id="4" name="Content Placeholder 3">
            <a:extLst>
              <a:ext uri="{FF2B5EF4-FFF2-40B4-BE49-F238E27FC236}">
                <a16:creationId xmlns:a16="http://schemas.microsoft.com/office/drawing/2014/main" id="{DF9E5B5D-1792-AF48-965F-22374ABD1197}"/>
              </a:ext>
            </a:extLst>
          </p:cNvPr>
          <p:cNvSpPr>
            <a:spLocks noGrp="1"/>
          </p:cNvSpPr>
          <p:nvPr>
            <p:ph sz="quarter" idx="19"/>
          </p:nvPr>
        </p:nvSpPr>
        <p:spPr/>
        <p:txBody>
          <a:bodyPr/>
          <a:lstStyle/>
          <a:p>
            <a:r>
              <a:rPr lang="en-US" sz="1000" b="1" dirty="0"/>
              <a:t>CUDA Toolkit</a:t>
            </a:r>
          </a:p>
          <a:p>
            <a:pPr marL="119063" indent="-119063">
              <a:spcBef>
                <a:spcPts val="500"/>
              </a:spcBef>
              <a:buClr>
                <a:schemeClr val="bg1"/>
              </a:buClr>
              <a:buFont typeface="Arial" panose="020B0604020202020204" pitchFamily="34" charset="0"/>
              <a:buChar char="•"/>
            </a:pPr>
            <a:r>
              <a:rPr lang="en-US" sz="1000" dirty="0"/>
              <a:t>GDS will be in the CUDA toolkit</a:t>
            </a:r>
          </a:p>
          <a:p>
            <a:pPr marL="119063" indent="-119063">
              <a:spcBef>
                <a:spcPts val="500"/>
              </a:spcBef>
              <a:buClr>
                <a:schemeClr val="bg1"/>
              </a:buClr>
              <a:buFont typeface="Arial" panose="020B0604020202020204" pitchFamily="34" charset="0"/>
              <a:buChar char="•"/>
            </a:pPr>
            <a:r>
              <a:rPr lang="en-US" sz="1000" dirty="0"/>
              <a:t>Development environment for GPU accelerated applications</a:t>
            </a:r>
          </a:p>
          <a:p>
            <a:pPr marL="119063" indent="-119063">
              <a:spcBef>
                <a:spcPts val="500"/>
              </a:spcBef>
              <a:buClr>
                <a:schemeClr val="bg1"/>
              </a:buClr>
              <a:buFont typeface="Arial" panose="020B0604020202020204" pitchFamily="34" charset="0"/>
              <a:buChar char="•"/>
            </a:pPr>
            <a:r>
              <a:rPr lang="en-US" sz="1000" dirty="0"/>
              <a:t>Libraries, compilers, debuggers, optimizers, and tools</a:t>
            </a:r>
          </a:p>
          <a:p>
            <a:pPr marL="119063" indent="-119063">
              <a:spcBef>
                <a:spcPts val="500"/>
              </a:spcBef>
              <a:buClr>
                <a:schemeClr val="bg1"/>
              </a:buClr>
              <a:buFont typeface="Arial" panose="020B0604020202020204" pitchFamily="34" charset="0"/>
              <a:buChar char="•"/>
            </a:pPr>
            <a:r>
              <a:rPr lang="en-US" sz="1000" dirty="0"/>
              <a:t>Leading GPU compute platform since 2006</a:t>
            </a:r>
          </a:p>
        </p:txBody>
      </p:sp>
      <p:sp>
        <p:nvSpPr>
          <p:cNvPr id="5" name="Content Placeholder 4">
            <a:extLst>
              <a:ext uri="{FF2B5EF4-FFF2-40B4-BE49-F238E27FC236}">
                <a16:creationId xmlns:a16="http://schemas.microsoft.com/office/drawing/2014/main" id="{C2D3838D-5AA1-514C-82B8-6BE18C8B7FC5}"/>
              </a:ext>
            </a:extLst>
          </p:cNvPr>
          <p:cNvSpPr>
            <a:spLocks noGrp="1"/>
          </p:cNvSpPr>
          <p:nvPr>
            <p:ph sz="quarter" idx="17"/>
          </p:nvPr>
        </p:nvSpPr>
        <p:spPr/>
        <p:txBody>
          <a:bodyPr/>
          <a:lstStyle/>
          <a:p>
            <a:r>
              <a:rPr lang="en-US" sz="1000" b="1" dirty="0"/>
              <a:t>GDS for Applications</a:t>
            </a:r>
          </a:p>
          <a:p>
            <a:pPr marL="119063" indent="-119063">
              <a:spcBef>
                <a:spcPts val="500"/>
              </a:spcBef>
              <a:buClr>
                <a:schemeClr val="bg1"/>
              </a:buClr>
              <a:buFont typeface="Arial" panose="020B0604020202020204" pitchFamily="34" charset="0"/>
              <a:buChar char="•"/>
            </a:pPr>
            <a:r>
              <a:rPr lang="en-US" sz="1000" dirty="0"/>
              <a:t>Invoked using the CUDA Toolkit (cuFile) API</a:t>
            </a:r>
          </a:p>
          <a:p>
            <a:pPr marL="119063" indent="-119063">
              <a:spcBef>
                <a:spcPts val="500"/>
              </a:spcBef>
              <a:buClr>
                <a:schemeClr val="bg1"/>
              </a:buClr>
              <a:buFont typeface="Arial" panose="020B0604020202020204" pitchFamily="34" charset="0"/>
              <a:buChar char="•"/>
            </a:pPr>
            <a:r>
              <a:rPr lang="en-US" sz="1000" dirty="0"/>
              <a:t>APIs must be explicitly called by the applications</a:t>
            </a:r>
          </a:p>
          <a:p>
            <a:pPr marL="119063" indent="-119063">
              <a:spcBef>
                <a:spcPts val="500"/>
              </a:spcBef>
              <a:buClr>
                <a:schemeClr val="bg1"/>
              </a:buClr>
              <a:buFont typeface="Arial" panose="020B0604020202020204" pitchFamily="34" charset="0"/>
              <a:buChar char="•"/>
            </a:pPr>
            <a:r>
              <a:rPr lang="en-US" sz="1000" dirty="0"/>
              <a:t>Storage must be GDS enabled. If not, GDS call falls back to regular data movement. </a:t>
            </a:r>
          </a:p>
        </p:txBody>
      </p:sp>
      <p:sp>
        <p:nvSpPr>
          <p:cNvPr id="6" name="Content Placeholder 5">
            <a:extLst>
              <a:ext uri="{FF2B5EF4-FFF2-40B4-BE49-F238E27FC236}">
                <a16:creationId xmlns:a16="http://schemas.microsoft.com/office/drawing/2014/main" id="{149E4117-FBD9-994D-BD60-5D21258CE083}"/>
              </a:ext>
            </a:extLst>
          </p:cNvPr>
          <p:cNvSpPr>
            <a:spLocks noGrp="1"/>
          </p:cNvSpPr>
          <p:nvPr>
            <p:ph sz="quarter" idx="18"/>
          </p:nvPr>
        </p:nvSpPr>
        <p:spPr/>
        <p:txBody>
          <a:bodyPr/>
          <a:lstStyle/>
          <a:p>
            <a:r>
              <a:rPr lang="en-US" sz="1000" b="1" dirty="0"/>
              <a:t>Why it matters</a:t>
            </a:r>
          </a:p>
          <a:p>
            <a:pPr marL="119063" indent="-119063">
              <a:spcBef>
                <a:spcPts val="500"/>
              </a:spcBef>
              <a:buClr>
                <a:schemeClr val="tx1"/>
              </a:buClr>
              <a:buFont typeface="Arial" panose="020B0604020202020204" pitchFamily="34" charset="0"/>
              <a:buChar char="•"/>
            </a:pPr>
            <a:r>
              <a:rPr lang="en-US" sz="1000" dirty="0"/>
              <a:t>AI, HPC, Analytics are data hungry and require a very high data throughput.</a:t>
            </a:r>
          </a:p>
          <a:p>
            <a:pPr marL="119063" indent="-119063">
              <a:spcBef>
                <a:spcPts val="500"/>
              </a:spcBef>
              <a:buClr>
                <a:schemeClr val="tx1"/>
              </a:buClr>
              <a:buFont typeface="Arial" panose="020B0604020202020204" pitchFamily="34" charset="0"/>
              <a:buChar char="•"/>
            </a:pPr>
            <a:r>
              <a:rPr lang="en-US" sz="1000" dirty="0"/>
              <a:t>GPUs are starved by slow I/O (and NFS is particularly slow)</a:t>
            </a:r>
          </a:p>
          <a:p>
            <a:pPr marL="119063" indent="-119063">
              <a:spcBef>
                <a:spcPts val="500"/>
              </a:spcBef>
              <a:buClr>
                <a:schemeClr val="tx1"/>
              </a:buClr>
              <a:buFont typeface="Arial" panose="020B0604020202020204" pitchFamily="34" charset="0"/>
              <a:buChar char="•"/>
            </a:pPr>
            <a:r>
              <a:rPr lang="en-US" sz="1000" b="1" dirty="0"/>
              <a:t>Currently</a:t>
            </a:r>
            <a:r>
              <a:rPr lang="en-US" sz="1000" dirty="0"/>
              <a:t>: Beta Release with limited use case support.</a:t>
            </a:r>
          </a:p>
        </p:txBody>
      </p:sp>
      <p:sp>
        <p:nvSpPr>
          <p:cNvPr id="10" name="TextBox 9">
            <a:extLst>
              <a:ext uri="{FF2B5EF4-FFF2-40B4-BE49-F238E27FC236}">
                <a16:creationId xmlns:a16="http://schemas.microsoft.com/office/drawing/2014/main" id="{94745347-0EEE-B946-9309-4D7F6A097C88}"/>
              </a:ext>
            </a:extLst>
          </p:cNvPr>
          <p:cNvSpPr txBox="1"/>
          <p:nvPr/>
        </p:nvSpPr>
        <p:spPr>
          <a:xfrm>
            <a:off x="196296" y="1047386"/>
            <a:ext cx="3481612" cy="1477328"/>
          </a:xfrm>
          <a:prstGeom prst="rect">
            <a:avLst/>
          </a:prstGeom>
          <a:noFill/>
        </p:spPr>
        <p:txBody>
          <a:bodyPr wrap="square" lIns="0" tIns="0" rIns="0" bIns="0" rtlCol="0">
            <a:spAutoFit/>
          </a:bodyPr>
          <a:lstStyle/>
          <a:p>
            <a:pPr marL="119063" marR="0" lvl="0" indent="-119063"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GPU Direct (GDS) enables an explicit direct memory access (DMA) between GPU memory and storage when used in the application code.</a:t>
            </a:r>
            <a:b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br>
            <a:endParaRPr kumimoji="0" lang="en-US" sz="600" b="0" i="0" u="none" strike="noStrike" kern="1200" cap="none" spc="0" normalizeH="0" baseline="0" noProof="0" dirty="0">
              <a:ln>
                <a:noFill/>
              </a:ln>
              <a:solidFill>
                <a:schemeClr val="bg1"/>
              </a:solidFill>
              <a:effectLst/>
              <a:uLnTx/>
              <a:uFillTx/>
              <a:latin typeface="Arial" panose="020B0604020202020204"/>
              <a:ea typeface="+mn-ea"/>
              <a:cs typeface="+mn-cs"/>
            </a:endParaRPr>
          </a:p>
          <a:p>
            <a:pPr marL="119063" marR="0" lvl="0" indent="-119063"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GDS avoids having to copy data to/from CPU memory and then to/from GPU:</a:t>
            </a:r>
          </a:p>
          <a:p>
            <a:pPr marL="230188" marR="0" lvl="1" indent="-111125"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GDS obviates the need for a ‘bounce buffer’ in the CPU’s memory.</a:t>
            </a:r>
          </a:p>
          <a:p>
            <a:pPr marL="230188" marR="0" lvl="1" indent="-111125" algn="l"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chemeClr val="bg1"/>
                </a:solidFill>
                <a:effectLst/>
                <a:uLnTx/>
                <a:uFillTx/>
                <a:latin typeface="Arial" panose="020B0604020202020204"/>
                <a:ea typeface="+mn-ea"/>
                <a:cs typeface="+mn-cs"/>
              </a:rPr>
              <a:t>GDS increases bandwidth, decreases the latency, and reduces load on the CPU</a:t>
            </a:r>
          </a:p>
        </p:txBody>
      </p:sp>
      <p:pic>
        <p:nvPicPr>
          <p:cNvPr id="11" name="Picture 10" descr="Diagram&#10;&#10;Description automatically generated">
            <a:extLst>
              <a:ext uri="{FF2B5EF4-FFF2-40B4-BE49-F238E27FC236}">
                <a16:creationId xmlns:a16="http://schemas.microsoft.com/office/drawing/2014/main" id="{8080E354-4906-B443-AF22-51EEACD18224}"/>
              </a:ext>
            </a:extLst>
          </p:cNvPr>
          <p:cNvPicPr>
            <a:picLocks noChangeAspect="1"/>
          </p:cNvPicPr>
          <p:nvPr/>
        </p:nvPicPr>
        <p:blipFill>
          <a:blip r:embed="rId3"/>
          <a:stretch>
            <a:fillRect/>
          </a:stretch>
        </p:blipFill>
        <p:spPr>
          <a:xfrm>
            <a:off x="4087960" y="-2"/>
            <a:ext cx="5056040" cy="2569463"/>
          </a:xfrm>
          <a:prstGeom prst="rect">
            <a:avLst/>
          </a:prstGeom>
        </p:spPr>
      </p:pic>
      <p:sp>
        <p:nvSpPr>
          <p:cNvPr id="12" name="TextBox 11">
            <a:extLst>
              <a:ext uri="{FF2B5EF4-FFF2-40B4-BE49-F238E27FC236}">
                <a16:creationId xmlns:a16="http://schemas.microsoft.com/office/drawing/2014/main" id="{928068A4-99A5-A545-9837-1C981D180198}"/>
              </a:ext>
            </a:extLst>
          </p:cNvPr>
          <p:cNvSpPr txBox="1"/>
          <p:nvPr/>
        </p:nvSpPr>
        <p:spPr>
          <a:xfrm>
            <a:off x="198523" y="602041"/>
            <a:ext cx="2325958" cy="307777"/>
          </a:xfrm>
          <a:prstGeom prst="rect">
            <a:avLst/>
          </a:prstGeom>
          <a:noFill/>
        </p:spPr>
        <p:txBody>
          <a:bodyPr wrap="none" lIns="0" tIns="0" rIns="0" bIns="0" rtlCol="0">
            <a:spAutoFit/>
          </a:bodyPr>
          <a:lstStyle/>
          <a:p>
            <a:pPr marL="0" marR="0" lvl="0" indent="0" algn="l" defTabSz="685983"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panose="020B0604020202020204"/>
                <a:ea typeface="IBM Plex Sans" charset="0"/>
                <a:cs typeface="IBM Plex Sans" charset="0"/>
              </a:rPr>
              <a:t>Tech Preview: IBM Spectrum Scale 5.1.1</a:t>
            </a:r>
          </a:p>
          <a:p>
            <a:pPr marL="0" marR="0" lvl="0" indent="0" algn="l" defTabSz="685983" rtl="0" eaLnBrk="1" fontAlgn="auto" latinLnBrk="0" hangingPunct="1">
              <a:lnSpc>
                <a:spcPct val="100000"/>
              </a:lnSpc>
              <a:spcBef>
                <a:spcPts val="0"/>
              </a:spcBef>
              <a:spcAft>
                <a:spcPts val="0"/>
              </a:spcAft>
              <a:buClrTx/>
              <a:buSzTx/>
              <a:buFontTx/>
              <a:buNone/>
              <a:tabLst/>
              <a:defRPr/>
            </a:pPr>
            <a:r>
              <a:rPr lang="en-US" sz="1000" dirty="0">
                <a:solidFill>
                  <a:srgbClr val="FFFFFF"/>
                </a:solidFill>
                <a:latin typeface="Arial" panose="020B0604020202020204"/>
                <a:ea typeface="IBM Plex Sans" charset="0"/>
                <a:cs typeface="IBM Plex Sans" charset="0"/>
              </a:rPr>
              <a:t>Requires NVIDIA Beta Code v. 0.9+</a:t>
            </a:r>
            <a:endParaRPr kumimoji="0" lang="en-US" sz="1000" b="1" i="0" u="none" strike="noStrike" kern="1200" cap="none" spc="0" normalizeH="0" baseline="0" noProof="0" dirty="0">
              <a:ln>
                <a:noFill/>
              </a:ln>
              <a:solidFill>
                <a:srgbClr val="FFFFFF"/>
              </a:solidFill>
              <a:effectLst/>
              <a:uLnTx/>
              <a:uFillTx/>
              <a:latin typeface="Arial" panose="020B0604020202020204"/>
              <a:ea typeface="IBM Plex Sans" charset="0"/>
              <a:cs typeface="IBM Plex Sans" charset="0"/>
            </a:endParaRPr>
          </a:p>
        </p:txBody>
      </p:sp>
    </p:spTree>
    <p:extLst>
      <p:ext uri="{BB962C8B-B14F-4D97-AF65-F5344CB8AC3E}">
        <p14:creationId xmlns:p14="http://schemas.microsoft.com/office/powerpoint/2010/main" val="2140635776"/>
      </p:ext>
    </p:extLst>
  </p:cSld>
  <p:clrMapOvr>
    <a:masterClrMapping/>
  </p:clrMapOvr>
</p:sld>
</file>

<file path=ppt/theme/theme1.xml><?xml version="1.0" encoding="utf-8"?>
<a:theme xmlns:a="http://schemas.openxmlformats.org/drawingml/2006/main" name="IBM 2020 Master template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mn-lt"/>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Naked-template" id="{38482274-8AD0-3B48-BC15-CBEB83BC3AA0}" vid="{045B8C44-5484-6A43-913D-21B9458BF858}"/>
    </a:ext>
  </a:extLst>
</a:theme>
</file>

<file path=ppt/theme/theme2.xml><?xml version="1.0" encoding="utf-8"?>
<a:theme xmlns:a="http://schemas.openxmlformats.org/drawingml/2006/main" name="IBM 2020 Master template (white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tx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mn-lt"/>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Naked-template" id="{38482274-8AD0-3B48-BC15-CBEB83BC3AA0}" vid="{811E0A52-E040-4B42-8D27-38F35F52C397}"/>
    </a:ext>
  </a:extLst>
</a:theme>
</file>

<file path=ppt/theme/theme3.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4.xml><?xml version="1.0" encoding="utf-8"?>
<a:theme xmlns:a="http://schemas.openxmlformats.org/drawingml/2006/main" name="IBM BxD 2018 black background">
  <a:themeElements>
    <a:clrScheme name="Custom 3">
      <a:dk1>
        <a:srgbClr val="FFFFFF"/>
      </a:dk1>
      <a:lt1>
        <a:srgbClr val="000000"/>
      </a:lt1>
      <a:dk2>
        <a:srgbClr val="525252"/>
      </a:dk2>
      <a:lt2>
        <a:srgbClr val="F4F4F4"/>
      </a:lt2>
      <a:accent1>
        <a:srgbClr val="0F62FE"/>
      </a:accent1>
      <a:accent2>
        <a:srgbClr val="002D9C"/>
      </a:accent2>
      <a:accent3>
        <a:srgbClr val="D12771"/>
      </a:accent3>
      <a:accent4>
        <a:srgbClr val="8A3FFC"/>
      </a:accent4>
      <a:accent5>
        <a:srgbClr val="007D79"/>
      </a:accent5>
      <a:accent6>
        <a:srgbClr val="697077"/>
      </a:accent6>
      <a:hlink>
        <a:srgbClr val="4589FF"/>
      </a:hlink>
      <a:folHlink>
        <a:srgbClr val="6F6F6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IBM Plex Sans"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8"/>
    </a:custClr>
    <a:custClr name="Magenta 90">
      <a:srgbClr val="510224"/>
    </a:custClr>
    <a:custClr name="Magenta 80">
      <a:srgbClr val="740937"/>
    </a:custClr>
    <a:custClr name="Magenta 70">
      <a:srgbClr val="9F1853"/>
    </a:custClr>
    <a:custClr name="Magenta 60">
      <a:srgbClr val="D12771"/>
    </a:custClr>
    <a:custClr name="Magenta 50">
      <a:srgbClr val="EE5396"/>
    </a:custClr>
    <a:custClr name="Magenta 40">
      <a:srgbClr val="FF7EB6"/>
    </a:custClr>
    <a:custClr name="Magenta 30">
      <a:srgbClr val="FFAFD2"/>
    </a:custClr>
    <a:custClr name="Magenta 20">
      <a:srgbClr val="FFD6E8"/>
    </a:custClr>
    <a:custClr name="Magenta 10">
      <a:srgbClr val="FFF0F7"/>
    </a:custClr>
    <a:custClr name="Purple 100">
      <a:srgbClr val="1C0F30"/>
    </a:custClr>
    <a:custClr name="Purple 90">
      <a:srgbClr val="31135E"/>
    </a:custClr>
    <a:custClr name="Purple 80">
      <a:srgbClr val="491D8B"/>
    </a:custClr>
    <a:custClr name="Purple 70">
      <a:srgbClr val="6929C4"/>
    </a:custClr>
    <a:custClr name="Purple 60">
      <a:srgbClr val="8A3FFC"/>
    </a:custClr>
    <a:custClr name="Purple 50">
      <a:srgbClr val="A56EFF"/>
    </a:custClr>
    <a:custClr name="Purple 40">
      <a:srgbClr val="BE95FF"/>
    </a:custClr>
    <a:custClr name="Purple 30">
      <a:srgbClr val="D4BBFF"/>
    </a:custClr>
    <a:custClr name="Purple 20">
      <a:srgbClr val="E8DAFF"/>
    </a:custClr>
    <a:custClr name="Purple 10">
      <a:srgbClr val="F6F2FF"/>
    </a:custClr>
    <a:custClr name="Blue 100">
      <a:srgbClr val="001141"/>
    </a:custClr>
    <a:custClr name="Blue 90">
      <a:srgbClr val="001D6C"/>
    </a:custClr>
    <a:custClr name="Blue 80">
      <a:srgbClr val="002D9C"/>
    </a:custClr>
    <a:custClr name="Blue 70">
      <a:srgbClr val="0043CE"/>
    </a:custClr>
    <a:custClr name="Blue 60">
      <a:srgbClr val="0F62FE"/>
    </a:custClr>
    <a:custClr name="Blue 50">
      <a:srgbClr val="4589FF"/>
    </a:custClr>
    <a:custClr name="Blue 40">
      <a:srgbClr val="78A9FF"/>
    </a:custClr>
    <a:custClr name="Blue 30">
      <a:srgbClr val="A6C8FF"/>
    </a:custClr>
    <a:custClr name="Blue 20">
      <a:srgbClr val="D0E2FF"/>
    </a:custClr>
    <a:custClr name="Blue 10">
      <a:srgbClr val="EDF5FF"/>
    </a:custClr>
    <a:custClr name="Teal 100">
      <a:srgbClr val="081A1C"/>
    </a:custClr>
    <a:custClr name="Teal 90">
      <a:srgbClr val="022B30"/>
    </a:custClr>
    <a:custClr name="Teal 80">
      <a:srgbClr val="004548"/>
    </a:custClr>
    <a:custClr name="Teal 70">
      <a:srgbClr val="005D5D"/>
    </a:custClr>
    <a:custClr name="Teal 60">
      <a:srgbClr val="007D79"/>
    </a:custClr>
    <a:custClr name="Teal 50">
      <a:srgbClr val="009C98"/>
    </a:custClr>
    <a:custClr name="Teal 40">
      <a:srgbClr val="08BDBA"/>
    </a:custClr>
    <a:custClr name="Teal 30">
      <a:srgbClr val="3DDBD9"/>
    </a:custClr>
    <a:custClr name="Teal 20">
      <a:srgbClr val="9EF0F0"/>
    </a:custClr>
    <a:custClr name="Teal 10">
      <a:srgbClr val="D9FBFB"/>
    </a:custClr>
    <a:custClr name="Gray 100">
      <a:srgbClr val="161616"/>
    </a:custClr>
    <a:custClr name="Gray 90">
      <a:srgbClr val="262626"/>
    </a:custClr>
    <a:custClr name="Gray 80">
      <a:srgbClr val="393939"/>
    </a:custClr>
    <a:custClr name="Gray 70">
      <a:srgbClr val="525252"/>
    </a:custClr>
    <a:custClr name="Gray 60">
      <a:srgbClr val="6F6F6F"/>
    </a:custClr>
    <a:custClr name="Gray 50">
      <a:srgbClr val="8D8D8D"/>
    </a:custClr>
    <a:custClr name="Gray 40">
      <a:srgbClr val="A8A8A8"/>
    </a:custClr>
    <a:custClr name="Gray 30">
      <a:srgbClr val="C6C6C6"/>
    </a:custClr>
    <a:custClr name="Gray 20">
      <a:srgbClr val="E0E0E0"/>
    </a:custClr>
    <a:custClr name="Gray 10">
      <a:srgbClr val="F4F4F4"/>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
  <TotalTime>1351</TotalTime>
  <Words>3201</Words>
  <Application>Microsoft Macintosh PowerPoint</Application>
  <PresentationFormat>On-screen Show (16:9)</PresentationFormat>
  <Paragraphs>379</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IBM Plex Sans</vt:lpstr>
      <vt:lpstr>Wingdings</vt:lpstr>
      <vt:lpstr>IBM 2020 Master template (black background)</vt:lpstr>
      <vt:lpstr>IBM 2020 Master template (white background)</vt:lpstr>
      <vt:lpstr>Scaling AI with IBM Storage  and NVIDIA DGX — Douglas O’Flaherty Global Ecosystem Leader, IBM Storage douglasof@us.ibm.com </vt:lpstr>
      <vt:lpstr>PowerPoint Presentation</vt:lpstr>
      <vt:lpstr>NVIDIA DGX A100 POD RA 2/4/8 Node Scaling January 2021  </vt:lpstr>
      <vt:lpstr>IBM Storage related NVIDIA A100 GPU solutions</vt:lpstr>
      <vt:lpstr>IBM Storage performance with NVIDIA DGX A100 2/4/8 node POD configurations</vt:lpstr>
      <vt:lpstr>NVIDIA SuperPOD  storage requirements</vt:lpstr>
      <vt:lpstr>IBM Storage and NVIDIA</vt:lpstr>
      <vt:lpstr>GPUDirect Storage</vt:lpstr>
      <vt:lpstr>GPUDirect Storage</vt:lpstr>
      <vt:lpstr>Data throughputs theoretical peak</vt:lpstr>
      <vt:lpstr>IBM Spectrum Scale provides multiple I/O tuning options</vt:lpstr>
      <vt:lpstr>IBM sign-off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Ninja: Enablement Standards Edition    Cailey Giorgi cailey.giorgi@ibm.com  Louise McNicoll louisem@ca.ibm.com</dc:title>
  <dc:creator>Louise McNicoll</dc:creator>
  <cp:lastModifiedBy>Brian Goodwill</cp:lastModifiedBy>
  <cp:revision>86</cp:revision>
  <cp:lastPrinted>2021-02-26T18:17:01Z</cp:lastPrinted>
  <dcterms:created xsi:type="dcterms:W3CDTF">2021-02-25T14:04:31Z</dcterms:created>
  <dcterms:modified xsi:type="dcterms:W3CDTF">2022-03-22T21:33:24Z</dcterms:modified>
</cp:coreProperties>
</file>